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083800" cy="7562850"/>
  <p:notesSz cx="10083800" cy="75628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8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1915" y="6757930"/>
            <a:ext cx="2157844" cy="7131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836" y="804145"/>
            <a:ext cx="7258126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437" y="1458996"/>
            <a:ext cx="8978925" cy="4808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1655" y="6874755"/>
            <a:ext cx="861694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29657" y="6872227"/>
            <a:ext cx="621664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182" y="2503342"/>
            <a:ext cx="4599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Innovative</a:t>
            </a:r>
            <a:r>
              <a:rPr sz="4800" spc="-70" dirty="0"/>
              <a:t> </a:t>
            </a:r>
            <a:r>
              <a:rPr sz="4800" spc="-10" dirty="0"/>
              <a:t>lasers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2115985" y="3915277"/>
            <a:ext cx="593280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algn="l" rtl="0">
              <a:lnSpc>
                <a:spcPts val="277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Introduction: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by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Andrius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Rinkevicius,</a:t>
            </a:r>
            <a:r>
              <a:rPr sz="2400" spc="-10" dirty="0">
                <a:latin typeface="Georgia"/>
                <a:cs typeface="Georgia"/>
              </a:rPr>
              <a:t> CEO</a:t>
            </a:r>
            <a:endParaRPr sz="2400" dirty="0">
              <a:latin typeface="Georgia"/>
              <a:cs typeface="Georgia"/>
            </a:endParaRPr>
          </a:p>
          <a:p>
            <a:pPr marL="12700" algn="l" rtl="0">
              <a:lnSpc>
                <a:spcPts val="3729"/>
              </a:lnSpc>
            </a:pPr>
            <a:r>
              <a:rPr sz="3200" dirty="0">
                <a:latin typeface="Georgia"/>
                <a:cs typeface="Georgia"/>
              </a:rPr>
              <a:t>Quantum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Light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Instruments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Ltd.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7778" y="346945"/>
            <a:ext cx="385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Customizations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5380" y="1250906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5" dirty="0"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9014" y="1149382"/>
            <a:ext cx="8521065" cy="36345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803275" algn="l" rtl="0">
              <a:lnSpc>
                <a:spcPts val="2960"/>
              </a:lnSpc>
              <a:spcBef>
                <a:spcPts val="330"/>
              </a:spcBef>
            </a:pPr>
            <a:r>
              <a:rPr sz="2600" spc="-5" dirty="0">
                <a:latin typeface="Georgia"/>
                <a:cs typeface="Georgia"/>
              </a:rPr>
              <a:t>Water-cooled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heatsink </a:t>
            </a:r>
            <a:r>
              <a:rPr sz="2600" dirty="0">
                <a:latin typeface="Georgia"/>
                <a:cs typeface="Georgia"/>
              </a:rPr>
              <a:t>for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laser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integration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into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tight </a:t>
            </a:r>
            <a:r>
              <a:rPr sz="2600" spc="-6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spaces with limited airflow.</a:t>
            </a:r>
            <a:endParaRPr sz="2600" dirty="0">
              <a:latin typeface="Georgia"/>
              <a:cs typeface="Georgia"/>
            </a:endParaRPr>
          </a:p>
          <a:p>
            <a:pPr marL="12700" marR="5080" algn="l" rtl="0">
              <a:lnSpc>
                <a:spcPts val="2970"/>
              </a:lnSpc>
              <a:spcBef>
                <a:spcPts val="1415"/>
              </a:spcBef>
            </a:pPr>
            <a:r>
              <a:rPr sz="2600" spc="-5" dirty="0">
                <a:latin typeface="Georgia"/>
                <a:cs typeface="Georgia"/>
              </a:rPr>
              <a:t>Integrated</a:t>
            </a:r>
            <a:r>
              <a:rPr sz="2600" dirty="0">
                <a:latin typeface="Georgia"/>
                <a:cs typeface="Georgia"/>
              </a:rPr>
              <a:t> AC/DC </a:t>
            </a:r>
            <a:r>
              <a:rPr sz="2600" spc="-5" dirty="0">
                <a:latin typeface="Georgia"/>
                <a:cs typeface="Georgia"/>
              </a:rPr>
              <a:t>converter, controller, air-purging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as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19” </a:t>
            </a:r>
            <a:r>
              <a:rPr sz="2600" spc="-6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rack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of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3U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height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module.</a:t>
            </a:r>
            <a:endParaRPr sz="2600" dirty="0">
              <a:latin typeface="Georgia"/>
              <a:cs typeface="Georgia"/>
            </a:endParaRPr>
          </a:p>
          <a:p>
            <a:pPr marL="12700" algn="l" rtl="0">
              <a:lnSpc>
                <a:spcPct val="100000"/>
              </a:lnSpc>
              <a:spcBef>
                <a:spcPts val="1180"/>
              </a:spcBef>
            </a:pPr>
            <a:r>
              <a:rPr sz="2600" spc="-5" dirty="0">
                <a:latin typeface="Georgia"/>
                <a:cs typeface="Georgia"/>
              </a:rPr>
              <a:t>Adaptation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for </a:t>
            </a:r>
            <a:r>
              <a:rPr sz="2600" spc="-5" dirty="0">
                <a:latin typeface="Georgia"/>
                <a:cs typeface="Georgia"/>
              </a:rPr>
              <a:t>car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battery (13.7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V or </a:t>
            </a:r>
            <a:r>
              <a:rPr sz="2600" spc="-5" dirty="0">
                <a:latin typeface="Georgia"/>
                <a:cs typeface="Georgia"/>
              </a:rPr>
              <a:t>27.4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V)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powering.</a:t>
            </a:r>
            <a:endParaRPr sz="2600" dirty="0">
              <a:latin typeface="Georgia"/>
              <a:cs typeface="Georgia"/>
            </a:endParaRPr>
          </a:p>
          <a:p>
            <a:pPr marL="12700" marR="451484" algn="l" rtl="0">
              <a:lnSpc>
                <a:spcPct val="95000"/>
              </a:lnSpc>
              <a:spcBef>
                <a:spcPts val="1420"/>
              </a:spcBef>
            </a:pPr>
            <a:r>
              <a:rPr sz="2600" dirty="0">
                <a:latin typeface="Georgia"/>
                <a:cs typeface="Georgia"/>
              </a:rPr>
              <a:t>High efficiency </a:t>
            </a:r>
            <a:r>
              <a:rPr sz="2600" spc="-5" dirty="0">
                <a:latin typeface="Georgia"/>
                <a:cs typeface="Georgia"/>
              </a:rPr>
              <a:t>heatsink with </a:t>
            </a:r>
            <a:r>
              <a:rPr sz="2600" dirty="0">
                <a:latin typeface="Georgia"/>
                <a:cs typeface="Georgia"/>
              </a:rPr>
              <a:t>HEPA </a:t>
            </a:r>
            <a:r>
              <a:rPr sz="2600" spc="-5" dirty="0">
                <a:latin typeface="Georgia"/>
                <a:cs typeface="Georgia"/>
              </a:rPr>
              <a:t>filtered air flow </a:t>
            </a:r>
            <a:r>
              <a:rPr sz="2600" dirty="0">
                <a:latin typeface="Georgia"/>
                <a:cs typeface="Georgia"/>
              </a:rPr>
              <a:t>for </a:t>
            </a:r>
            <a:r>
              <a:rPr sz="2600" spc="-6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clean </a:t>
            </a:r>
            <a:r>
              <a:rPr sz="2600" dirty="0">
                <a:latin typeface="Georgia"/>
                <a:cs typeface="Georgia"/>
              </a:rPr>
              <a:t>room </a:t>
            </a:r>
            <a:r>
              <a:rPr sz="2600" spc="-5" dirty="0">
                <a:latin typeface="Georgia"/>
                <a:cs typeface="Georgia"/>
              </a:rPr>
              <a:t>environment (also mounted on common 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baseplate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with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H-SMART).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5380" y="2182946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5" dirty="0"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380" y="3116422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5" dirty="0"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380" y="3672631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5" dirty="0">
                <a:latin typeface="Lucida Sans Unicode"/>
                <a:cs typeface="Lucida Sans Unicode"/>
              </a:rPr>
              <a:t>●</a:t>
            </a:r>
            <a:endParaRPr sz="115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4860018"/>
            <a:ext cx="4754880" cy="190619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697" y="556457"/>
            <a:ext cx="3284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Product</a:t>
            </a:r>
            <a:r>
              <a:rPr spc="-75" dirty="0"/>
              <a:t> </a:t>
            </a:r>
            <a:r>
              <a:rPr spc="-5" dirty="0"/>
              <a:t>lines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172" y="2222291"/>
            <a:ext cx="9062106" cy="34772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543" y="456025"/>
            <a:ext cx="63163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Updated</a:t>
            </a:r>
            <a:r>
              <a:rPr spc="-20" dirty="0"/>
              <a:t> </a:t>
            </a:r>
            <a:r>
              <a:rPr spc="-5" dirty="0"/>
              <a:t>product</a:t>
            </a:r>
            <a:r>
              <a:rPr spc="-20" dirty="0"/>
              <a:t> </a:t>
            </a:r>
            <a:r>
              <a:rPr spc="-5" dirty="0"/>
              <a:t>families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40966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02" y="1285107"/>
            <a:ext cx="8223250" cy="517128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l" rtl="0">
              <a:lnSpc>
                <a:spcPts val="3640"/>
              </a:lnSpc>
              <a:spcBef>
                <a:spcPts val="385"/>
              </a:spcBef>
            </a:pPr>
            <a:r>
              <a:rPr sz="3200" dirty="0">
                <a:latin typeface="Georgia"/>
                <a:cs typeface="Georgia"/>
              </a:rPr>
              <a:t>Q1 – </a:t>
            </a:r>
            <a:r>
              <a:rPr sz="3200" spc="-5" dirty="0">
                <a:latin typeface="Georgia"/>
                <a:cs typeface="Georgia"/>
              </a:rPr>
              <a:t>most compact, </a:t>
            </a:r>
            <a:r>
              <a:rPr sz="3200" dirty="0">
                <a:latin typeface="Georgia"/>
                <a:cs typeface="Georgia"/>
              </a:rPr>
              <a:t>up to ~500 </a:t>
            </a:r>
            <a:r>
              <a:rPr sz="3200" spc="-5" dirty="0">
                <a:latin typeface="Georgia"/>
                <a:cs typeface="Georgia"/>
              </a:rPr>
              <a:t>mW, up to 50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mJ.</a:t>
            </a:r>
            <a:endParaRPr sz="3200" dirty="0">
              <a:latin typeface="Georgia"/>
              <a:cs typeface="Georgia"/>
            </a:endParaRPr>
          </a:p>
          <a:p>
            <a:pPr marL="12700" marR="114300" algn="l" rtl="0">
              <a:lnSpc>
                <a:spcPts val="3650"/>
              </a:lnSpc>
              <a:spcBef>
                <a:spcPts val="1425"/>
              </a:spcBef>
            </a:pPr>
            <a:r>
              <a:rPr sz="3200" dirty="0">
                <a:latin typeface="Georgia"/>
                <a:cs typeface="Georgia"/>
              </a:rPr>
              <a:t>Q2 – </a:t>
            </a:r>
            <a:r>
              <a:rPr sz="3200" spc="-5" dirty="0">
                <a:latin typeface="Georgia"/>
                <a:cs typeface="Georgia"/>
              </a:rPr>
              <a:t>sligtly larger body, up to 2.5W, </a:t>
            </a:r>
            <a:r>
              <a:rPr sz="3200" dirty="0">
                <a:latin typeface="Georgia"/>
                <a:cs typeface="Georgia"/>
              </a:rPr>
              <a:t>up </a:t>
            </a:r>
            <a:r>
              <a:rPr sz="3200" spc="-5" dirty="0">
                <a:latin typeface="Georgia"/>
                <a:cs typeface="Georgia"/>
              </a:rPr>
              <a:t>to 80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mJ.</a:t>
            </a:r>
            <a:endParaRPr sz="3200" dirty="0">
              <a:latin typeface="Georgia"/>
              <a:cs typeface="Georgia"/>
            </a:endParaRPr>
          </a:p>
          <a:p>
            <a:pPr marL="12700" marR="8890" algn="l" rtl="0">
              <a:lnSpc>
                <a:spcPts val="5070"/>
              </a:lnSpc>
              <a:spcBef>
                <a:spcPts val="275"/>
              </a:spcBef>
            </a:pPr>
            <a:r>
              <a:rPr sz="3200" dirty="0">
                <a:latin typeface="Georgia"/>
                <a:cs typeface="Georgia"/>
              </a:rPr>
              <a:t>Q2HE – </a:t>
            </a:r>
            <a:r>
              <a:rPr sz="3200" spc="-5" dirty="0">
                <a:latin typeface="Georgia"/>
                <a:cs typeface="Georgia"/>
              </a:rPr>
              <a:t>sealed body, </a:t>
            </a:r>
            <a:r>
              <a:rPr sz="3200" dirty="0">
                <a:latin typeface="Georgia"/>
                <a:cs typeface="Georgia"/>
              </a:rPr>
              <a:t>up to 4W, </a:t>
            </a:r>
            <a:r>
              <a:rPr sz="3200" spc="-5" dirty="0">
                <a:latin typeface="Georgia"/>
                <a:cs typeface="Georgia"/>
              </a:rPr>
              <a:t>up to 120 mJ.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Q-SPARK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–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short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pulse, ~750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ps,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&gt;5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mJ.</a:t>
            </a:r>
            <a:endParaRPr sz="3200" dirty="0">
              <a:latin typeface="Georgia"/>
              <a:cs typeface="Georgia"/>
            </a:endParaRPr>
          </a:p>
          <a:p>
            <a:pPr marL="12700" marR="31115" algn="l" rtl="0">
              <a:lnSpc>
                <a:spcPts val="3650"/>
              </a:lnSpc>
              <a:spcBef>
                <a:spcPts val="1125"/>
              </a:spcBef>
            </a:pPr>
            <a:r>
              <a:rPr sz="3200" spc="-5" dirty="0">
                <a:latin typeface="Georgia"/>
                <a:cs typeface="Georgia"/>
              </a:rPr>
              <a:t>H-SMART </a:t>
            </a:r>
            <a:r>
              <a:rPr sz="3200" dirty="0">
                <a:latin typeface="Georgia"/>
                <a:cs typeface="Georgia"/>
              </a:rPr>
              <a:t>– </a:t>
            </a:r>
            <a:r>
              <a:rPr sz="3200" spc="-5" dirty="0">
                <a:latin typeface="Georgia"/>
                <a:cs typeface="Georgia"/>
              </a:rPr>
              <a:t>self-tuning, motorized harmonic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generator,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up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to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5th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harmonic.</a:t>
            </a:r>
            <a:endParaRPr sz="3200" dirty="0">
              <a:latin typeface="Georgia"/>
              <a:cs typeface="Georgia"/>
            </a:endParaRPr>
          </a:p>
          <a:p>
            <a:pPr marL="12700" algn="l" rtl="0">
              <a:lnSpc>
                <a:spcPct val="100000"/>
              </a:lnSpc>
              <a:spcBef>
                <a:spcPts val="1140"/>
              </a:spcBef>
            </a:pPr>
            <a:r>
              <a:rPr sz="3200" spc="-5" dirty="0">
                <a:latin typeface="Georgia"/>
                <a:cs typeface="Georgia"/>
              </a:rPr>
              <a:t>Q-TUNE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–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all-in-one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OPO</a:t>
            </a:r>
            <a:r>
              <a:rPr sz="3200" spc="-5" dirty="0">
                <a:latin typeface="Georgia"/>
                <a:cs typeface="Georgia"/>
              </a:rPr>
              <a:t> system.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2515953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3623304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300" y="426591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300" y="490994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300" y="60158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863" y="556457"/>
            <a:ext cx="48964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Introduced</a:t>
            </a:r>
            <a:r>
              <a:rPr spc="-40" dirty="0"/>
              <a:t> </a:t>
            </a:r>
            <a:r>
              <a:rPr spc="-10" dirty="0"/>
              <a:t>recently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568431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540">
              <a:lnSpc>
                <a:spcPts val="3270"/>
              </a:lnSpc>
              <a:spcBef>
                <a:spcPts val="100"/>
              </a:spcBef>
            </a:pPr>
            <a:r>
              <a:rPr sz="2800" spc="-5" dirty="0"/>
              <a:t>Q-SHIFT</a:t>
            </a:r>
            <a:r>
              <a:rPr sz="2800" spc="-20" dirty="0"/>
              <a:t> </a:t>
            </a:r>
            <a:r>
              <a:rPr sz="2800" spc="-5" dirty="0"/>
              <a:t>laser</a:t>
            </a:r>
            <a:r>
              <a:rPr sz="2800" spc="-20" dirty="0"/>
              <a:t> </a:t>
            </a:r>
            <a:r>
              <a:rPr sz="2800" spc="-5" dirty="0"/>
              <a:t>family</a:t>
            </a:r>
            <a:r>
              <a:rPr sz="2800" spc="-15" dirty="0"/>
              <a:t> </a:t>
            </a:r>
            <a:r>
              <a:rPr sz="2800" dirty="0"/>
              <a:t>–</a:t>
            </a:r>
            <a:r>
              <a:rPr sz="2800" spc="-15" dirty="0"/>
              <a:t> </a:t>
            </a:r>
            <a:r>
              <a:rPr sz="2800" spc="-5" dirty="0"/>
              <a:t>wider</a:t>
            </a:r>
            <a:r>
              <a:rPr sz="2800" spc="-20" dirty="0"/>
              <a:t> </a:t>
            </a:r>
            <a:r>
              <a:rPr sz="2800" spc="-5" dirty="0"/>
              <a:t>range</a:t>
            </a:r>
            <a:r>
              <a:rPr sz="2800" spc="-15" dirty="0"/>
              <a:t> </a:t>
            </a:r>
            <a:r>
              <a:rPr sz="2800" dirty="0"/>
              <a:t>of</a:t>
            </a:r>
            <a:r>
              <a:rPr sz="2800" spc="-20" dirty="0"/>
              <a:t> </a:t>
            </a:r>
            <a:r>
              <a:rPr sz="2800" spc="-5" dirty="0"/>
              <a:t>wavelengths,</a:t>
            </a:r>
            <a:r>
              <a:rPr sz="2800" spc="-10" dirty="0"/>
              <a:t> </a:t>
            </a:r>
            <a:r>
              <a:rPr sz="2800" dirty="0"/>
              <a:t>2</a:t>
            </a:r>
          </a:p>
          <a:p>
            <a:pPr marL="383540">
              <a:lnSpc>
                <a:spcPts val="3270"/>
              </a:lnSpc>
            </a:pPr>
            <a:r>
              <a:rPr sz="2800" dirty="0"/>
              <a:t>–</a:t>
            </a:r>
            <a:r>
              <a:rPr sz="2800" spc="-20" dirty="0"/>
              <a:t> </a:t>
            </a:r>
            <a:r>
              <a:rPr sz="2800" dirty="0"/>
              <a:t>5</a:t>
            </a:r>
            <a:r>
              <a:rPr sz="2800" spc="-15" dirty="0"/>
              <a:t> </a:t>
            </a:r>
            <a:r>
              <a:rPr sz="2800" spc="-5" dirty="0"/>
              <a:t>ns,</a:t>
            </a:r>
            <a:r>
              <a:rPr sz="2800" spc="-10" dirty="0"/>
              <a:t> </a:t>
            </a:r>
            <a:r>
              <a:rPr sz="2800" spc="-5" dirty="0"/>
              <a:t>up</a:t>
            </a:r>
            <a:r>
              <a:rPr sz="2800" spc="-25" dirty="0"/>
              <a:t> </a:t>
            </a:r>
            <a:r>
              <a:rPr sz="2800" spc="-5" dirty="0"/>
              <a:t>to 50</a:t>
            </a:r>
            <a:r>
              <a:rPr sz="2800" spc="-20" dirty="0"/>
              <a:t> </a:t>
            </a:r>
            <a:r>
              <a:rPr sz="2800" spc="-5" dirty="0"/>
              <a:t>mJ,</a:t>
            </a:r>
            <a:r>
              <a:rPr sz="2800" spc="-15" dirty="0"/>
              <a:t> </a:t>
            </a:r>
            <a:r>
              <a:rPr sz="2800" spc="-5" dirty="0"/>
              <a:t>up</a:t>
            </a:r>
            <a:r>
              <a:rPr sz="2800" spc="-15" dirty="0"/>
              <a:t> </a:t>
            </a:r>
            <a:r>
              <a:rPr sz="2800" spc="-5" dirty="0"/>
              <a:t>to</a:t>
            </a:r>
            <a:r>
              <a:rPr sz="2800" spc="-15" dirty="0"/>
              <a:t> </a:t>
            </a:r>
            <a:r>
              <a:rPr sz="2800" spc="-5" dirty="0"/>
              <a:t>100</a:t>
            </a:r>
            <a:r>
              <a:rPr sz="2800" spc="-25" dirty="0"/>
              <a:t> </a:t>
            </a:r>
            <a:r>
              <a:rPr sz="2800" spc="-5" dirty="0"/>
              <a:t>Hz.</a:t>
            </a:r>
            <a:endParaRPr sz="2800" dirty="0"/>
          </a:p>
          <a:p>
            <a:pPr marL="383540" marR="5080">
              <a:lnSpc>
                <a:spcPts val="3180"/>
              </a:lnSpc>
              <a:spcBef>
                <a:spcPts val="1495"/>
              </a:spcBef>
            </a:pPr>
            <a:r>
              <a:rPr sz="2800" spc="-10" dirty="0"/>
              <a:t>Q-TUNE-IR </a:t>
            </a:r>
            <a:r>
              <a:rPr sz="2800" dirty="0"/>
              <a:t>– </a:t>
            </a:r>
            <a:r>
              <a:rPr sz="2800" spc="-5" dirty="0"/>
              <a:t>laser </a:t>
            </a:r>
            <a:r>
              <a:rPr sz="2800" spc="-10" dirty="0"/>
              <a:t>radiation </a:t>
            </a:r>
            <a:r>
              <a:rPr sz="2800" spc="-5" dirty="0"/>
              <a:t>in </a:t>
            </a:r>
            <a:r>
              <a:rPr sz="2800" spc="-10" dirty="0"/>
              <a:t>infrared </a:t>
            </a:r>
            <a:r>
              <a:rPr sz="2800" spc="-5" dirty="0"/>
              <a:t>range, 1380 </a:t>
            </a:r>
            <a:r>
              <a:rPr sz="2800" dirty="0"/>
              <a:t>– </a:t>
            </a:r>
            <a:r>
              <a:rPr sz="2800" spc="-665" dirty="0"/>
              <a:t> </a:t>
            </a:r>
            <a:r>
              <a:rPr sz="2800" spc="-5" dirty="0"/>
              <a:t>4500</a:t>
            </a:r>
            <a:r>
              <a:rPr sz="2800" spc="-20" dirty="0"/>
              <a:t> </a:t>
            </a:r>
            <a:r>
              <a:rPr sz="2800" spc="-5" dirty="0"/>
              <a:t>nm.</a:t>
            </a:r>
            <a:endParaRPr sz="2800" dirty="0"/>
          </a:p>
          <a:p>
            <a:pPr marL="383540" marR="571500">
              <a:lnSpc>
                <a:spcPts val="3180"/>
              </a:lnSpc>
              <a:spcBef>
                <a:spcPts val="1420"/>
              </a:spcBef>
            </a:pPr>
            <a:r>
              <a:rPr sz="2800" spc="-10" dirty="0"/>
              <a:t>Q-TUNE-G</a:t>
            </a:r>
            <a:r>
              <a:rPr sz="2800" spc="-5" dirty="0"/>
              <a:t> </a:t>
            </a:r>
            <a:r>
              <a:rPr sz="2800" dirty="0"/>
              <a:t>-</a:t>
            </a:r>
            <a:r>
              <a:rPr sz="2800" spc="-5" dirty="0"/>
              <a:t> laser </a:t>
            </a:r>
            <a:r>
              <a:rPr sz="2800" spc="-10" dirty="0"/>
              <a:t>radiation</a:t>
            </a:r>
            <a:r>
              <a:rPr sz="2800" dirty="0"/>
              <a:t> </a:t>
            </a:r>
            <a:r>
              <a:rPr sz="2800" spc="-10" dirty="0"/>
              <a:t>in</a:t>
            </a:r>
            <a:r>
              <a:rPr sz="2800" spc="5" dirty="0"/>
              <a:t> </a:t>
            </a:r>
            <a:r>
              <a:rPr sz="2800" spc="-10" dirty="0"/>
              <a:t>near-infrared</a:t>
            </a:r>
            <a:r>
              <a:rPr sz="2800" spc="-5" dirty="0"/>
              <a:t> </a:t>
            </a:r>
            <a:r>
              <a:rPr sz="2800" spc="-10" dirty="0"/>
              <a:t>range, </a:t>
            </a:r>
            <a:r>
              <a:rPr sz="2800" spc="-660" dirty="0"/>
              <a:t> </a:t>
            </a:r>
            <a:r>
              <a:rPr sz="2800" spc="-5" dirty="0"/>
              <a:t>700</a:t>
            </a:r>
            <a:r>
              <a:rPr sz="2800" spc="-20" dirty="0"/>
              <a:t> </a:t>
            </a:r>
            <a:r>
              <a:rPr sz="2800" dirty="0"/>
              <a:t>–</a:t>
            </a:r>
            <a:r>
              <a:rPr sz="2800" spc="-10" dirty="0"/>
              <a:t> </a:t>
            </a:r>
            <a:r>
              <a:rPr sz="2800" spc="-5" dirty="0"/>
              <a:t>2300</a:t>
            </a:r>
            <a:r>
              <a:rPr sz="2800" spc="-15" dirty="0"/>
              <a:t> </a:t>
            </a:r>
            <a:r>
              <a:rPr sz="2800" spc="-5" dirty="0"/>
              <a:t>nm,</a:t>
            </a:r>
            <a:r>
              <a:rPr sz="2800" spc="-10" dirty="0"/>
              <a:t> peak </a:t>
            </a:r>
            <a:r>
              <a:rPr sz="2800" spc="-5" dirty="0"/>
              <a:t>at</a:t>
            </a:r>
            <a:r>
              <a:rPr sz="2800" spc="-15" dirty="0"/>
              <a:t> </a:t>
            </a:r>
            <a:r>
              <a:rPr sz="2800" spc="-5" dirty="0"/>
              <a:t>750</a:t>
            </a:r>
            <a:r>
              <a:rPr sz="2800" spc="-15" dirty="0"/>
              <a:t> </a:t>
            </a:r>
            <a:r>
              <a:rPr sz="2800" spc="-5" dirty="0"/>
              <a:t>nm.</a:t>
            </a:r>
            <a:endParaRPr sz="2800" dirty="0"/>
          </a:p>
          <a:p>
            <a:pPr marL="383540" marR="1036319">
              <a:lnSpc>
                <a:spcPts val="3180"/>
              </a:lnSpc>
              <a:spcBef>
                <a:spcPts val="1420"/>
              </a:spcBef>
            </a:pPr>
            <a:r>
              <a:rPr sz="2800" spc="-10" dirty="0"/>
              <a:t>Q-DOUBLE </a:t>
            </a:r>
            <a:r>
              <a:rPr sz="2800" dirty="0"/>
              <a:t>– </a:t>
            </a:r>
            <a:r>
              <a:rPr sz="2800" spc="-5" dirty="0"/>
              <a:t>two pulses with </a:t>
            </a:r>
            <a:r>
              <a:rPr sz="2800" spc="-10" dirty="0"/>
              <a:t>variable temporal </a:t>
            </a:r>
            <a:r>
              <a:rPr sz="2800" spc="-665" dirty="0"/>
              <a:t> </a:t>
            </a:r>
            <a:r>
              <a:rPr sz="2800" spc="-10" dirty="0"/>
              <a:t>separation, up </a:t>
            </a:r>
            <a:r>
              <a:rPr sz="2800" spc="-5" dirty="0"/>
              <a:t>to</a:t>
            </a:r>
            <a:r>
              <a:rPr sz="2800" spc="-10" dirty="0"/>
              <a:t> </a:t>
            </a:r>
            <a:r>
              <a:rPr sz="2800" spc="-5" dirty="0"/>
              <a:t>200</a:t>
            </a:r>
            <a:r>
              <a:rPr sz="2800" spc="-20" dirty="0"/>
              <a:t> </a:t>
            </a:r>
            <a:r>
              <a:rPr sz="2800" spc="-5" dirty="0"/>
              <a:t>mJ, up</a:t>
            </a:r>
            <a:r>
              <a:rPr sz="2800" spc="-15" dirty="0"/>
              <a:t> </a:t>
            </a:r>
            <a:r>
              <a:rPr sz="2800" spc="-5" dirty="0"/>
              <a:t>to 200</a:t>
            </a:r>
            <a:r>
              <a:rPr sz="2800" spc="-15" dirty="0"/>
              <a:t> </a:t>
            </a:r>
            <a:r>
              <a:rPr sz="2800" spc="-5" dirty="0"/>
              <a:t>Hz.</a:t>
            </a:r>
            <a:endParaRPr sz="2800" dirty="0"/>
          </a:p>
          <a:p>
            <a:pPr marL="383540" marR="115570">
              <a:lnSpc>
                <a:spcPts val="3190"/>
              </a:lnSpc>
              <a:spcBef>
                <a:spcPts val="1400"/>
              </a:spcBef>
            </a:pPr>
            <a:r>
              <a:rPr sz="2800" spc="-5" dirty="0"/>
              <a:t>Fiber Couplers </a:t>
            </a:r>
            <a:r>
              <a:rPr sz="2800" dirty="0"/>
              <a:t>– </a:t>
            </a:r>
            <a:r>
              <a:rPr sz="2800" spc="-5" dirty="0"/>
              <a:t>precise coupling alignment, for up to </a:t>
            </a:r>
            <a:r>
              <a:rPr sz="2800" spc="-665" dirty="0"/>
              <a:t> </a:t>
            </a:r>
            <a:r>
              <a:rPr sz="2800" spc="-5" dirty="0"/>
              <a:t>5th</a:t>
            </a:r>
            <a:r>
              <a:rPr sz="2800" spc="-15" dirty="0"/>
              <a:t> </a:t>
            </a:r>
            <a:r>
              <a:rPr sz="2800" spc="-10" dirty="0"/>
              <a:t>harmonics.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599300" y="2556263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3544475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300" y="4532307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300" y="5520506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861" y="556457"/>
            <a:ext cx="8613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All </a:t>
            </a:r>
            <a:r>
              <a:rPr spc="-5" dirty="0"/>
              <a:t>our lasers</a:t>
            </a:r>
            <a:r>
              <a:rPr dirty="0"/>
              <a:t> </a:t>
            </a:r>
            <a:r>
              <a:rPr spc="-5" dirty="0"/>
              <a:t>have</a:t>
            </a:r>
            <a:r>
              <a:rPr spc="-10" dirty="0"/>
              <a:t> </a:t>
            </a:r>
            <a:r>
              <a:rPr spc="-5" dirty="0"/>
              <a:t>similar</a:t>
            </a:r>
            <a:r>
              <a:rPr spc="-10" dirty="0"/>
              <a:t> </a:t>
            </a:r>
            <a:r>
              <a:rPr spc="-5" dirty="0"/>
              <a:t>design...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8851" y="2104223"/>
            <a:ext cx="5337486" cy="38656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8938" y="2757151"/>
            <a:ext cx="1557655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Electronics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266700"/>
              </a:lnSpc>
              <a:spcBef>
                <a:spcPts val="815"/>
              </a:spcBef>
            </a:pPr>
            <a:r>
              <a:rPr sz="1800" dirty="0">
                <a:latin typeface="Georgia"/>
                <a:cs typeface="Georgia"/>
              </a:rPr>
              <a:t>Laser </a:t>
            </a:r>
            <a:r>
              <a:rPr sz="1800" spc="-5" dirty="0">
                <a:latin typeface="Georgia"/>
                <a:cs typeface="Georgia"/>
              </a:rPr>
              <a:t>cavity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Cooling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system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65210" y="2925452"/>
            <a:ext cx="3587115" cy="2217420"/>
            <a:chOff x="2265210" y="2925452"/>
            <a:chExt cx="3587115" cy="2217420"/>
          </a:xfrm>
        </p:grpSpPr>
        <p:sp>
          <p:nvSpPr>
            <p:cNvPr id="6" name="object 6"/>
            <p:cNvSpPr/>
            <p:nvPr/>
          </p:nvSpPr>
          <p:spPr>
            <a:xfrm>
              <a:off x="2284196" y="2926087"/>
              <a:ext cx="1007110" cy="238760"/>
            </a:xfrm>
            <a:custGeom>
              <a:avLst/>
              <a:gdLst/>
              <a:ahLst/>
              <a:cxnLst/>
              <a:rect l="l" t="t" r="r" b="b"/>
              <a:pathLst>
                <a:path w="1007110" h="238760">
                  <a:moveTo>
                    <a:pt x="0" y="0"/>
                  </a:moveTo>
                  <a:lnTo>
                    <a:pt x="1006919" y="2386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1685" y="3110402"/>
              <a:ext cx="170180" cy="105410"/>
            </a:xfrm>
            <a:custGeom>
              <a:avLst/>
              <a:gdLst/>
              <a:ahLst/>
              <a:cxnLst/>
              <a:rect l="l" t="t" r="r" b="b"/>
              <a:pathLst>
                <a:path w="170179" h="105410">
                  <a:moveTo>
                    <a:pt x="24841" y="0"/>
                  </a:moveTo>
                  <a:lnTo>
                    <a:pt x="0" y="105130"/>
                  </a:lnTo>
                  <a:lnTo>
                    <a:pt x="169913" y="90004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5845" y="3749047"/>
              <a:ext cx="1204595" cy="81280"/>
            </a:xfrm>
            <a:custGeom>
              <a:avLst/>
              <a:gdLst/>
              <a:ahLst/>
              <a:cxnLst/>
              <a:rect l="l" t="t" r="r" b="b"/>
              <a:pathLst>
                <a:path w="1204595" h="81279">
                  <a:moveTo>
                    <a:pt x="0" y="0"/>
                  </a:moveTo>
                  <a:lnTo>
                    <a:pt x="1204188" y="81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9238" y="3775691"/>
              <a:ext cx="165735" cy="107950"/>
            </a:xfrm>
            <a:custGeom>
              <a:avLst/>
              <a:gdLst/>
              <a:ahLst/>
              <a:cxnLst/>
              <a:rect l="l" t="t" r="r" b="b"/>
              <a:pathLst>
                <a:path w="165735" h="107950">
                  <a:moveTo>
                    <a:pt x="7200" y="0"/>
                  </a:moveTo>
                  <a:lnTo>
                    <a:pt x="0" y="107632"/>
                  </a:lnTo>
                  <a:lnTo>
                    <a:pt x="165239" y="6479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6324" y="4402805"/>
              <a:ext cx="874394" cy="78105"/>
            </a:xfrm>
            <a:custGeom>
              <a:avLst/>
              <a:gdLst/>
              <a:ahLst/>
              <a:cxnLst/>
              <a:rect l="l" t="t" r="r" b="b"/>
              <a:pathLst>
                <a:path w="874395" h="78104">
                  <a:moveTo>
                    <a:pt x="0" y="77762"/>
                  </a:moveTo>
                  <a:lnTo>
                    <a:pt x="874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8159" y="4349528"/>
              <a:ext cx="166370" cy="107950"/>
            </a:xfrm>
            <a:custGeom>
              <a:avLst/>
              <a:gdLst/>
              <a:ahLst/>
              <a:cxnLst/>
              <a:rect l="l" t="t" r="r" b="b"/>
              <a:pathLst>
                <a:path w="166370" h="107950">
                  <a:moveTo>
                    <a:pt x="0" y="0"/>
                  </a:moveTo>
                  <a:lnTo>
                    <a:pt x="9715" y="107632"/>
                  </a:lnTo>
                  <a:lnTo>
                    <a:pt x="166319" y="39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7642" y="4480567"/>
              <a:ext cx="3072765" cy="610235"/>
            </a:xfrm>
            <a:custGeom>
              <a:avLst/>
              <a:gdLst/>
              <a:ahLst/>
              <a:cxnLst/>
              <a:rect l="l" t="t" r="r" b="b"/>
              <a:pathLst>
                <a:path w="3072765" h="610235">
                  <a:moveTo>
                    <a:pt x="0" y="0"/>
                  </a:moveTo>
                  <a:lnTo>
                    <a:pt x="3072599" y="6098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82602" y="5036052"/>
              <a:ext cx="170180" cy="106680"/>
            </a:xfrm>
            <a:custGeom>
              <a:avLst/>
              <a:gdLst/>
              <a:ahLst/>
              <a:cxnLst/>
              <a:rect l="l" t="t" r="r" b="b"/>
              <a:pathLst>
                <a:path w="170179" h="106679">
                  <a:moveTo>
                    <a:pt x="21234" y="0"/>
                  </a:moveTo>
                  <a:lnTo>
                    <a:pt x="0" y="106197"/>
                  </a:lnTo>
                  <a:lnTo>
                    <a:pt x="169557" y="84594"/>
                  </a:lnTo>
                  <a:lnTo>
                    <a:pt x="21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023" y="588144"/>
            <a:ext cx="4411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Compact</a:t>
            </a:r>
            <a:r>
              <a:rPr sz="4000" spc="-85" dirty="0"/>
              <a:t> </a:t>
            </a:r>
            <a:r>
              <a:rPr sz="4000" spc="-5" dirty="0"/>
              <a:t>packaging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46184" y="6040343"/>
            <a:ext cx="53682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Q1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series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laser </a:t>
            </a:r>
            <a:r>
              <a:rPr sz="2600" dirty="0">
                <a:latin typeface="Georgia"/>
                <a:cs typeface="Georgia"/>
              </a:rPr>
              <a:t>is</a:t>
            </a:r>
            <a:r>
              <a:rPr sz="2600" spc="-5" dirty="0">
                <a:latin typeface="Georgia"/>
                <a:cs typeface="Georgia"/>
              </a:rPr>
              <a:t> ready </a:t>
            </a:r>
            <a:r>
              <a:rPr sz="2600" dirty="0">
                <a:latin typeface="Georgia"/>
                <a:cs typeface="Georgia"/>
              </a:rPr>
              <a:t>for</a:t>
            </a:r>
            <a:r>
              <a:rPr sz="2600" spc="-5" dirty="0">
                <a:latin typeface="Georgia"/>
                <a:cs typeface="Georgia"/>
              </a:rPr>
              <a:t> shipment.</a:t>
            </a:r>
            <a:endParaRPr sz="26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964" y="1918456"/>
            <a:ext cx="2880715" cy="38419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045" y="1919891"/>
            <a:ext cx="4145394" cy="31089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055" y="293300"/>
            <a:ext cx="4683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333"/>
                </a:solidFill>
              </a:rPr>
              <a:t>Q1</a:t>
            </a:r>
            <a:r>
              <a:rPr sz="3600" spc="-35" dirty="0">
                <a:solidFill>
                  <a:srgbClr val="333333"/>
                </a:solidFill>
              </a:rPr>
              <a:t> </a:t>
            </a:r>
            <a:r>
              <a:rPr sz="3600" spc="-5" dirty="0">
                <a:solidFill>
                  <a:srgbClr val="333333"/>
                </a:solidFill>
              </a:rPr>
              <a:t>series</a:t>
            </a:r>
            <a:r>
              <a:rPr sz="3600" spc="-35" dirty="0">
                <a:solidFill>
                  <a:srgbClr val="333333"/>
                </a:solidFill>
              </a:rPr>
              <a:t> </a:t>
            </a:r>
            <a:r>
              <a:rPr sz="3600" spc="-5" dirty="0">
                <a:solidFill>
                  <a:srgbClr val="333333"/>
                </a:solidFill>
              </a:rPr>
              <a:t>beam</a:t>
            </a:r>
            <a:r>
              <a:rPr sz="3600" spc="-30" dirty="0">
                <a:solidFill>
                  <a:srgbClr val="333333"/>
                </a:solidFill>
              </a:rPr>
              <a:t> </a:t>
            </a:r>
            <a:r>
              <a:rPr sz="3600" spc="-5" dirty="0">
                <a:solidFill>
                  <a:srgbClr val="333333"/>
                </a:solidFill>
              </a:rPr>
              <a:t>profiles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5311" y="1250040"/>
            <a:ext cx="2786426" cy="21445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7883" y="3636410"/>
            <a:ext cx="3289172" cy="20360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9419" y="1617745"/>
            <a:ext cx="8883650" cy="455188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79400" marR="4519295" indent="-216535" algn="l" rtl="0">
              <a:lnSpc>
                <a:spcPct val="95100"/>
              </a:lnSpc>
              <a:spcBef>
                <a:spcPts val="215"/>
              </a:spcBef>
              <a:buClr>
                <a:srgbClr val="000000"/>
              </a:buClr>
              <a:buFont typeface="Lucida Sans Unicode"/>
              <a:buChar char="•"/>
              <a:tabLst>
                <a:tab pos="280035" algn="l"/>
              </a:tabLst>
            </a:pP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Q1B lasers produce nearly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TEM</a:t>
            </a:r>
            <a:r>
              <a:rPr sz="1800" dirty="0">
                <a:solidFill>
                  <a:srgbClr val="333333"/>
                </a:solidFill>
                <a:latin typeface="Georgia"/>
                <a:cs typeface="Georgia"/>
              </a:rPr>
              <a:t>00 </a:t>
            </a:r>
            <a:r>
              <a:rPr sz="1800" spc="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beam profile output and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has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good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beam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focusability</a:t>
            </a:r>
            <a:r>
              <a:rPr sz="2000" spc="-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Georgia"/>
                <a:cs typeface="Georgia"/>
              </a:rPr>
              <a:t>(M</a:t>
            </a:r>
            <a:r>
              <a:rPr sz="1800" spc="5" dirty="0">
                <a:solidFill>
                  <a:srgbClr val="333333"/>
                </a:solidFill>
                <a:latin typeface="Georgia"/>
                <a:cs typeface="Georgia"/>
              </a:rPr>
              <a:t>2</a:t>
            </a:r>
            <a:r>
              <a:rPr sz="1800" spc="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&lt;2). Example </a:t>
            </a:r>
            <a:r>
              <a:rPr sz="2000" spc="-4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of Q1B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beam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profile is shown on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the </a:t>
            </a:r>
            <a:r>
              <a:rPr sz="2000" spc="-47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right.</a:t>
            </a:r>
            <a:endParaRPr sz="20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buFont typeface="Lucida Sans Unicode"/>
              <a:buChar char="•"/>
            </a:pP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  <a:buFont typeface="Lucida Sans Unicode"/>
              <a:buChar char="•"/>
            </a:pPr>
            <a:endParaRPr sz="1800" dirty="0">
              <a:latin typeface="Georgia"/>
              <a:cs typeface="Georgia"/>
            </a:endParaRPr>
          </a:p>
          <a:p>
            <a:pPr marL="279400" marR="4655820" indent="-216535" algn="l" rtl="0">
              <a:lnSpc>
                <a:spcPct val="95100"/>
              </a:lnSpc>
              <a:buClr>
                <a:srgbClr val="000000"/>
              </a:buClr>
              <a:buFont typeface="Lucida Sans Unicode"/>
              <a:buChar char="•"/>
              <a:tabLst>
                <a:tab pos="280035" algn="l"/>
              </a:tabLst>
            </a:pP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Q1C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and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Q1D have bell-shaped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beam</a:t>
            </a:r>
            <a:r>
              <a:rPr sz="2000" spc="-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profile</a:t>
            </a:r>
            <a:r>
              <a:rPr sz="2000" spc="-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with</a:t>
            </a:r>
            <a:r>
              <a:rPr sz="2000" spc="-2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10" dirty="0">
                <a:solidFill>
                  <a:srgbClr val="333333"/>
                </a:solidFill>
                <a:latin typeface="Georgia"/>
                <a:cs typeface="Georgia"/>
              </a:rPr>
              <a:t>M</a:t>
            </a:r>
            <a:r>
              <a:rPr sz="1725" spc="15" baseline="31400" dirty="0">
                <a:solidFill>
                  <a:srgbClr val="333333"/>
                </a:solidFill>
                <a:latin typeface="Georgia"/>
                <a:cs typeface="Georgia"/>
              </a:rPr>
              <a:t>2</a:t>
            </a:r>
            <a:r>
              <a:rPr sz="1725" spc="300" baseline="314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&lt;2</a:t>
            </a:r>
            <a:r>
              <a:rPr sz="2000" spc="4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(resulting </a:t>
            </a:r>
            <a:r>
              <a:rPr sz="2000" spc="-4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in</a:t>
            </a:r>
            <a:r>
              <a:rPr sz="2000" spc="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fifth harmonics</a:t>
            </a:r>
            <a:r>
              <a:rPr sz="2000" spc="-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generation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efficiency up 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to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 10%</a:t>
            </a:r>
            <a:r>
              <a:rPr sz="20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Georgia"/>
                <a:cs typeface="Georgia"/>
              </a:rPr>
              <a:t>from </a:t>
            </a:r>
            <a:r>
              <a:rPr sz="2000" spc="-5" dirty="0">
                <a:solidFill>
                  <a:srgbClr val="333333"/>
                </a:solidFill>
                <a:latin typeface="Georgia"/>
                <a:cs typeface="Georgia"/>
              </a:rPr>
              <a:t> fundamental).</a:t>
            </a:r>
            <a:endParaRPr sz="20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</a:pPr>
            <a:endParaRPr sz="2200" dirty="0">
              <a:latin typeface="Georgia"/>
              <a:cs typeface="Georgia"/>
            </a:endParaRPr>
          </a:p>
          <a:p>
            <a:pPr algn="l" rtl="0">
              <a:lnSpc>
                <a:spcPct val="100000"/>
              </a:lnSpc>
            </a:pPr>
            <a:endParaRPr sz="2400" dirty="0">
              <a:latin typeface="Georgia"/>
              <a:cs typeface="Georgia"/>
            </a:endParaRPr>
          </a:p>
          <a:p>
            <a:pPr marL="5136515" algn="l" rtl="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Q1-B10-1064</a:t>
            </a:r>
            <a:r>
              <a:rPr sz="1800" spc="409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near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field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beam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profile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5616" y="556457"/>
            <a:ext cx="3503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Q2</a:t>
            </a:r>
            <a:r>
              <a:rPr spc="-4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5" dirty="0"/>
              <a:t>Q2HE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72970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02" y="1604068"/>
            <a:ext cx="8493125" cy="369639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46075" algn="l" rtl="0">
              <a:lnSpc>
                <a:spcPts val="3650"/>
              </a:lnSpc>
              <a:spcBef>
                <a:spcPts val="380"/>
              </a:spcBef>
            </a:pPr>
            <a:r>
              <a:rPr sz="3200" spc="-5" dirty="0">
                <a:latin typeface="Georgia"/>
                <a:cs typeface="Georgia"/>
              </a:rPr>
              <a:t>Designed </a:t>
            </a:r>
            <a:r>
              <a:rPr sz="3200" dirty="0">
                <a:latin typeface="Georgia"/>
                <a:cs typeface="Georgia"/>
              </a:rPr>
              <a:t>to </a:t>
            </a:r>
            <a:r>
              <a:rPr sz="3200" spc="-5" dirty="0">
                <a:latin typeface="Georgia"/>
                <a:cs typeface="Georgia"/>
              </a:rPr>
              <a:t>operate </a:t>
            </a:r>
            <a:r>
              <a:rPr sz="3200" dirty="0">
                <a:latin typeface="Georgia"/>
                <a:cs typeface="Georgia"/>
              </a:rPr>
              <a:t>at </a:t>
            </a:r>
            <a:r>
              <a:rPr sz="3200" spc="-5" dirty="0">
                <a:latin typeface="Georgia"/>
                <a:cs typeface="Georgia"/>
              </a:rPr>
              <a:t>higher repetition rates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(20-100 </a:t>
            </a:r>
            <a:r>
              <a:rPr sz="3200" dirty="0">
                <a:latin typeface="Georgia"/>
                <a:cs typeface="Georgia"/>
              </a:rPr>
              <a:t>Hz)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in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comparison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to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Q1.</a:t>
            </a:r>
            <a:endParaRPr sz="3200" dirty="0">
              <a:latin typeface="Georgia"/>
              <a:cs typeface="Georgia"/>
            </a:endParaRPr>
          </a:p>
          <a:p>
            <a:pPr marL="12700" marR="312420" algn="l" rtl="0">
              <a:lnSpc>
                <a:spcPts val="3650"/>
              </a:lnSpc>
              <a:spcBef>
                <a:spcPts val="1420"/>
              </a:spcBef>
            </a:pPr>
            <a:r>
              <a:rPr sz="3200" dirty="0">
                <a:latin typeface="Georgia"/>
                <a:cs typeface="Georgia"/>
              </a:rPr>
              <a:t>Q2 </a:t>
            </a:r>
            <a:r>
              <a:rPr sz="3200" spc="-5" dirty="0">
                <a:latin typeface="Georgia"/>
                <a:cs typeface="Georgia"/>
              </a:rPr>
              <a:t>model is integrated into </a:t>
            </a:r>
            <a:r>
              <a:rPr sz="3200" dirty="0">
                <a:latin typeface="Georgia"/>
                <a:cs typeface="Georgia"/>
              </a:rPr>
              <a:t>our OPO </a:t>
            </a:r>
            <a:r>
              <a:rPr sz="3200" spc="-5" dirty="0">
                <a:latin typeface="Georgia"/>
                <a:cs typeface="Georgia"/>
              </a:rPr>
              <a:t>system, 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together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with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H-SMART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harmonic generator.</a:t>
            </a:r>
            <a:endParaRPr sz="3200" dirty="0">
              <a:latin typeface="Georgia"/>
              <a:cs typeface="Georgia"/>
            </a:endParaRPr>
          </a:p>
          <a:p>
            <a:pPr marL="12700" marR="5080" algn="l" rtl="0">
              <a:lnSpc>
                <a:spcPct val="95000"/>
              </a:lnSpc>
              <a:spcBef>
                <a:spcPts val="1320"/>
              </a:spcBef>
            </a:pPr>
            <a:r>
              <a:rPr sz="3200" dirty="0">
                <a:latin typeface="Georgia"/>
                <a:cs typeface="Georgia"/>
              </a:rPr>
              <a:t>Q2HE </a:t>
            </a:r>
            <a:r>
              <a:rPr sz="3200" spc="-5" dirty="0">
                <a:latin typeface="Georgia"/>
                <a:cs typeface="Georgia"/>
              </a:rPr>
              <a:t>is high pulse energy version, in addition,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designed for harsh environments with high 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temperature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or/and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humidity.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2835993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3942265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777" y="556457"/>
            <a:ext cx="7792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Typical</a:t>
            </a:r>
            <a:r>
              <a:rPr spc="-15" dirty="0"/>
              <a:t> </a:t>
            </a:r>
            <a:r>
              <a:rPr spc="-5" dirty="0"/>
              <a:t>near</a:t>
            </a:r>
            <a:r>
              <a:rPr spc="-20" dirty="0"/>
              <a:t> </a:t>
            </a:r>
            <a:r>
              <a:rPr spc="-5" dirty="0"/>
              <a:t>field</a:t>
            </a:r>
            <a:r>
              <a:rPr spc="-10" dirty="0"/>
              <a:t> </a:t>
            </a:r>
            <a:r>
              <a:rPr dirty="0"/>
              <a:t>beam</a:t>
            </a:r>
            <a:r>
              <a:rPr spc="-15" dirty="0"/>
              <a:t> </a:t>
            </a:r>
            <a:r>
              <a:rPr spc="-5" dirty="0"/>
              <a:t>profiles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933" y="1686607"/>
            <a:ext cx="4420879" cy="34731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3520" y="1340644"/>
            <a:ext cx="4114800" cy="47548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0544" y="5771938"/>
            <a:ext cx="3120390" cy="86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14300"/>
              </a:lnSpc>
              <a:spcBef>
                <a:spcPts val="95"/>
              </a:spcBef>
              <a:tabLst>
                <a:tab pos="2485390" algn="l"/>
              </a:tabLst>
            </a:pPr>
            <a:r>
              <a:rPr sz="240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EM</a:t>
            </a:r>
            <a:r>
              <a:rPr sz="2025" spc="22" baseline="-32921" dirty="0">
                <a:latin typeface="Georgia"/>
                <a:cs typeface="Georgia"/>
              </a:rPr>
              <a:t>00</a:t>
            </a:r>
            <a:r>
              <a:rPr sz="2400" spc="-5" dirty="0">
                <a:latin typeface="Georgia"/>
                <a:cs typeface="Georgia"/>
              </a:rPr>
              <a:t>-</a:t>
            </a:r>
            <a:r>
              <a:rPr sz="2400" dirty="0">
                <a:latin typeface="Georgia"/>
                <a:cs typeface="Georgia"/>
              </a:rPr>
              <a:t>li</a:t>
            </a:r>
            <a:r>
              <a:rPr sz="2400" spc="-10" dirty="0">
                <a:latin typeface="Georgia"/>
                <a:cs typeface="Georgia"/>
              </a:rPr>
              <a:t>k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 b</a:t>
            </a:r>
            <a:r>
              <a:rPr sz="2400" spc="5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m	</a:t>
            </a:r>
            <a:r>
              <a:rPr sz="2400" spc="-5" dirty="0">
                <a:latin typeface="Georgia"/>
                <a:cs typeface="Georgia"/>
              </a:rPr>
              <a:t>with  Gaussian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fit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&gt;85%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5382" y="556457"/>
            <a:ext cx="5721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Focusability,</a:t>
            </a:r>
            <a:r>
              <a:rPr spc="-25" dirty="0"/>
              <a:t> </a:t>
            </a:r>
            <a:r>
              <a:rPr spc="-5" dirty="0"/>
              <a:t>M2</a:t>
            </a:r>
            <a:r>
              <a:rPr spc="-15" dirty="0"/>
              <a:t> </a:t>
            </a:r>
            <a:r>
              <a:rPr spc="-5" dirty="0"/>
              <a:t>factor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8900" y="2059833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2534" y="1935627"/>
            <a:ext cx="3201670" cy="23666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l" rtl="0">
              <a:lnSpc>
                <a:spcPct val="95000"/>
              </a:lnSpc>
              <a:spcBef>
                <a:spcPts val="290"/>
              </a:spcBef>
            </a:pPr>
            <a:r>
              <a:rPr sz="3200" spc="-5" dirty="0">
                <a:latin typeface="Georgia"/>
                <a:cs typeface="Georgia"/>
              </a:rPr>
              <a:t>Specified </a:t>
            </a:r>
            <a:r>
              <a:rPr sz="3200" dirty="0">
                <a:latin typeface="Georgia"/>
                <a:cs typeface="Georgia"/>
              </a:rPr>
              <a:t>M2 </a:t>
            </a:r>
            <a:r>
              <a:rPr sz="3200" spc="-5" dirty="0">
                <a:latin typeface="Georgia"/>
                <a:cs typeface="Georgia"/>
              </a:rPr>
              <a:t>&lt;2, 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typical 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measurement 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shows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it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in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1.3-1.5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range.</a:t>
            </a:r>
            <a:endParaRPr sz="3200" dirty="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367" y="1388448"/>
            <a:ext cx="4998901" cy="522324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8660" y="703701"/>
            <a:ext cx="18408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Contents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6305" y="1856785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295" y="1700824"/>
            <a:ext cx="5844540" cy="26162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340"/>
              </a:spcBef>
            </a:pPr>
            <a:r>
              <a:rPr sz="3200" spc="-5" dirty="0">
                <a:latin typeface="Georgia"/>
                <a:cs typeface="Georgia"/>
              </a:rPr>
              <a:t>Introduction</a:t>
            </a:r>
            <a:endParaRPr sz="3200" dirty="0">
              <a:latin typeface="Georgia"/>
              <a:cs typeface="Georgia"/>
            </a:endParaRPr>
          </a:p>
          <a:p>
            <a:pPr marL="12700" marR="1252855" algn="l" rtl="0">
              <a:lnSpc>
                <a:spcPct val="106200"/>
              </a:lnSpc>
            </a:pPr>
            <a:r>
              <a:rPr sz="3200" dirty="0">
                <a:latin typeface="Georgia"/>
                <a:cs typeface="Georgia"/>
              </a:rPr>
              <a:t>QLI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technology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overview. </a:t>
            </a:r>
            <a:r>
              <a:rPr sz="3200" spc="-7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QLI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product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lines.</a:t>
            </a:r>
            <a:endParaRPr sz="3200" dirty="0">
              <a:latin typeface="Georgia"/>
              <a:cs typeface="Georgia"/>
            </a:endParaRPr>
          </a:p>
          <a:p>
            <a:pPr marL="12700" marR="5080" algn="l" rtl="0">
              <a:lnSpc>
                <a:spcPct val="106200"/>
              </a:lnSpc>
            </a:pPr>
            <a:r>
              <a:rPr sz="3200" dirty="0">
                <a:latin typeface="Georgia"/>
                <a:cs typeface="Georgia"/>
              </a:rPr>
              <a:t>Our </a:t>
            </a:r>
            <a:r>
              <a:rPr sz="3200" spc="-5" dirty="0">
                <a:latin typeface="Georgia"/>
                <a:cs typeface="Georgia"/>
              </a:rPr>
              <a:t>customers and applications.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Contact information.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305" y="237483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305" y="2893232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05" y="340983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305" y="392823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581" y="556457"/>
            <a:ext cx="41802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Pulse</a:t>
            </a:r>
            <a:r>
              <a:rPr spc="-70" dirty="0"/>
              <a:t> </a:t>
            </a:r>
            <a:r>
              <a:rPr spc="-5" dirty="0"/>
              <a:t>waveforms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880280"/>
            <a:ext cx="6492240" cy="44593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58265" y="3115355"/>
            <a:ext cx="1935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FWHM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=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4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01" y="556457"/>
            <a:ext cx="7978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Pulse</a:t>
            </a:r>
            <a:r>
              <a:rPr spc="-20" dirty="0"/>
              <a:t> </a:t>
            </a:r>
            <a:r>
              <a:rPr spc="-5" dirty="0"/>
              <a:t>waveform</a:t>
            </a:r>
            <a:r>
              <a:rPr spc="-2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2.5</a:t>
            </a:r>
            <a:r>
              <a:rPr spc="-15" dirty="0"/>
              <a:t> </a:t>
            </a:r>
            <a:r>
              <a:rPr dirty="0"/>
              <a:t>ns</a:t>
            </a:r>
            <a:r>
              <a:rPr spc="-5" dirty="0"/>
              <a:t> 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9700" y="2829503"/>
            <a:ext cx="2075180" cy="22644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218440" algn="l" rtl="0">
              <a:lnSpc>
                <a:spcPts val="2500"/>
              </a:lnSpc>
              <a:spcBef>
                <a:spcPts val="300"/>
              </a:spcBef>
            </a:pPr>
            <a:r>
              <a:rPr sz="2200" spc="-5" dirty="0">
                <a:latin typeface="Georgia"/>
                <a:cs typeface="Georgia"/>
              </a:rPr>
              <a:t>Measured</a:t>
            </a:r>
            <a:r>
              <a:rPr sz="2200" spc="-10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with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300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MHz</a:t>
            </a:r>
            <a:endParaRPr sz="2200" dirty="0">
              <a:latin typeface="Georgia"/>
              <a:cs typeface="Georgia"/>
            </a:endParaRPr>
          </a:p>
          <a:p>
            <a:pPr marL="12700" marR="280035" algn="l" rtl="0">
              <a:lnSpc>
                <a:spcPts val="2490"/>
              </a:lnSpc>
              <a:spcBef>
                <a:spcPts val="5"/>
              </a:spcBef>
            </a:pPr>
            <a:r>
              <a:rPr sz="2200" spc="-5" dirty="0">
                <a:latin typeface="Georgia"/>
                <a:cs typeface="Georgia"/>
              </a:rPr>
              <a:t>oscilloscope,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FWHM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=</a:t>
            </a:r>
            <a:r>
              <a:rPr sz="2200" spc="-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2.59</a:t>
            </a:r>
            <a:endParaRPr sz="2200" dirty="0">
              <a:latin typeface="Georgia"/>
              <a:cs typeface="Georgia"/>
            </a:endParaRPr>
          </a:p>
          <a:p>
            <a:pPr marL="12700" marR="5080" algn="l" rtl="0">
              <a:lnSpc>
                <a:spcPts val="2500"/>
              </a:lnSpc>
              <a:spcBef>
                <a:spcPts val="5"/>
              </a:spcBef>
            </a:pPr>
            <a:r>
              <a:rPr sz="2200" spc="-5" dirty="0">
                <a:latin typeface="Georgia"/>
                <a:cs typeface="Georgia"/>
              </a:rPr>
              <a:t>ns, rise and fall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edges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almost</a:t>
            </a:r>
            <a:r>
              <a:rPr sz="2200" spc="-4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the</a:t>
            </a:r>
            <a:endParaRPr sz="2200" dirty="0">
              <a:latin typeface="Georgia"/>
              <a:cs typeface="Georgia"/>
            </a:endParaRPr>
          </a:p>
          <a:p>
            <a:pPr marL="12700" algn="l" rtl="0">
              <a:lnSpc>
                <a:spcPts val="2435"/>
              </a:lnSpc>
            </a:pPr>
            <a:r>
              <a:rPr sz="2200" spc="-10" dirty="0">
                <a:latin typeface="Georgia"/>
                <a:cs typeface="Georgia"/>
              </a:rPr>
              <a:t>same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" y="1645927"/>
            <a:ext cx="6400799" cy="45716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4257" y="438385"/>
            <a:ext cx="2459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Q-S</a:t>
            </a:r>
            <a:r>
              <a:rPr dirty="0"/>
              <a:t>P</a:t>
            </a:r>
            <a:r>
              <a:rPr spc="-5" dirty="0"/>
              <a:t>A</a:t>
            </a:r>
            <a:r>
              <a:rPr spc="5" dirty="0"/>
              <a:t>R</a:t>
            </a:r>
            <a:r>
              <a:rPr dirty="0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500" y="1403547"/>
            <a:ext cx="1257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30" dirty="0"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434" y="1317149"/>
            <a:ext cx="4321810" cy="53416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5400" marR="17780">
              <a:lnSpc>
                <a:spcPts val="2500"/>
              </a:lnSpc>
              <a:spcBef>
                <a:spcPts val="300"/>
              </a:spcBef>
            </a:pPr>
            <a:r>
              <a:rPr sz="2200" dirty="0">
                <a:latin typeface="Georgia"/>
                <a:cs typeface="Georgia"/>
              </a:rPr>
              <a:t>As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short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as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possible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pulse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duration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from Q-switched </a:t>
            </a:r>
            <a:r>
              <a:rPr sz="2200" spc="-10" dirty="0">
                <a:latin typeface="Georgia"/>
                <a:cs typeface="Georgia"/>
              </a:rPr>
              <a:t>system: &lt;800 </a:t>
            </a:r>
            <a:r>
              <a:rPr sz="2200" dirty="0">
                <a:latin typeface="Georgia"/>
                <a:cs typeface="Georgia"/>
              </a:rPr>
              <a:t>ps 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@</a:t>
            </a:r>
            <a:r>
              <a:rPr sz="2200" spc="-10" dirty="0">
                <a:latin typeface="Georgia"/>
                <a:cs typeface="Georgia"/>
              </a:rPr>
              <a:t> 1064nm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for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Q-SPARK-A10PS</a:t>
            </a:r>
            <a:endParaRPr sz="2200">
              <a:latin typeface="Georgia"/>
              <a:cs typeface="Georgia"/>
            </a:endParaRPr>
          </a:p>
          <a:p>
            <a:pPr marL="25400" marR="84455">
              <a:lnSpc>
                <a:spcPts val="2490"/>
              </a:lnSpc>
              <a:spcBef>
                <a:spcPts val="5"/>
              </a:spcBef>
            </a:pPr>
            <a:r>
              <a:rPr sz="2200" spc="-5" dirty="0">
                <a:latin typeface="Georgia"/>
                <a:cs typeface="Georgia"/>
              </a:rPr>
              <a:t>model, </a:t>
            </a:r>
            <a:r>
              <a:rPr sz="2200" dirty="0">
                <a:latin typeface="Georgia"/>
                <a:cs typeface="Georgia"/>
              </a:rPr>
              <a:t>in </a:t>
            </a:r>
            <a:r>
              <a:rPr sz="2200" spc="-5" dirty="0">
                <a:latin typeface="Georgia"/>
                <a:cs typeface="Georgia"/>
              </a:rPr>
              <a:t>1.1-1.5 </a:t>
            </a:r>
            <a:r>
              <a:rPr sz="2200" spc="-10" dirty="0">
                <a:latin typeface="Georgia"/>
                <a:cs typeface="Georgia"/>
              </a:rPr>
              <a:t>ns range typically </a:t>
            </a:r>
            <a:r>
              <a:rPr sz="2200" spc="-5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for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other </a:t>
            </a:r>
            <a:r>
              <a:rPr sz="2200" spc="-10" dirty="0">
                <a:latin typeface="Georgia"/>
                <a:cs typeface="Georgia"/>
              </a:rPr>
              <a:t>models.</a:t>
            </a:r>
            <a:endParaRPr sz="2200">
              <a:latin typeface="Georgia"/>
              <a:cs typeface="Georgia"/>
            </a:endParaRPr>
          </a:p>
          <a:p>
            <a:pPr marL="25400" marR="207010">
              <a:lnSpc>
                <a:spcPct val="94600"/>
              </a:lnSpc>
              <a:spcBef>
                <a:spcPts val="1365"/>
              </a:spcBef>
            </a:pPr>
            <a:r>
              <a:rPr sz="2200" b="1" spc="-5" dirty="0">
                <a:latin typeface="Georgia"/>
                <a:cs typeface="Georgia"/>
              </a:rPr>
              <a:t>Optional </a:t>
            </a:r>
            <a:r>
              <a:rPr sz="2200" spc="-5" dirty="0">
                <a:latin typeface="Georgia"/>
                <a:cs typeface="Georgia"/>
              </a:rPr>
              <a:t>build-in </a:t>
            </a:r>
            <a:r>
              <a:rPr sz="2200" spc="5" dirty="0">
                <a:latin typeface="Georgia"/>
                <a:cs typeface="Georgia"/>
              </a:rPr>
              <a:t>2</a:t>
            </a:r>
            <a:r>
              <a:rPr sz="1875" spc="7" baseline="33333" dirty="0">
                <a:latin typeface="Georgia"/>
                <a:cs typeface="Georgia"/>
              </a:rPr>
              <a:t>nd</a:t>
            </a:r>
            <a:r>
              <a:rPr sz="2200" spc="5" dirty="0">
                <a:latin typeface="Georgia"/>
                <a:cs typeface="Georgia"/>
              </a:rPr>
              <a:t>, </a:t>
            </a:r>
            <a:r>
              <a:rPr sz="2200" dirty="0">
                <a:latin typeface="Georgia"/>
                <a:cs typeface="Georgia"/>
              </a:rPr>
              <a:t>3</a:t>
            </a:r>
            <a:r>
              <a:rPr sz="1875" baseline="33333" dirty="0">
                <a:latin typeface="Georgia"/>
                <a:cs typeface="Georgia"/>
              </a:rPr>
              <a:t>rd</a:t>
            </a:r>
            <a:r>
              <a:rPr sz="1875" spc="7" baseline="33333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or </a:t>
            </a:r>
            <a:r>
              <a:rPr sz="2200" spc="5" dirty="0">
                <a:latin typeface="Georgia"/>
                <a:cs typeface="Georgia"/>
              </a:rPr>
              <a:t>4</a:t>
            </a:r>
            <a:r>
              <a:rPr sz="1875" spc="7" baseline="33333" dirty="0">
                <a:latin typeface="Georgia"/>
                <a:cs typeface="Georgia"/>
              </a:rPr>
              <a:t>th </a:t>
            </a:r>
            <a:r>
              <a:rPr sz="1875" spc="15" baseline="33333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harmonics </a:t>
            </a:r>
            <a:r>
              <a:rPr sz="2200" spc="-10" dirty="0">
                <a:latin typeface="Georgia"/>
                <a:cs typeface="Georgia"/>
              </a:rPr>
              <a:t>generator. </a:t>
            </a:r>
            <a:r>
              <a:rPr sz="2200" spc="-5" dirty="0">
                <a:latin typeface="Georgia"/>
                <a:cs typeface="Georgia"/>
              </a:rPr>
              <a:t>Size </a:t>
            </a:r>
            <a:r>
              <a:rPr sz="2200" dirty="0">
                <a:latin typeface="Georgia"/>
                <a:cs typeface="Georgia"/>
              </a:rPr>
              <a:t>of 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housing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does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not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change,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there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is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reserved </a:t>
            </a:r>
            <a:r>
              <a:rPr sz="2200" spc="-5" dirty="0">
                <a:latin typeface="Georgia"/>
                <a:cs typeface="Georgia"/>
              </a:rPr>
              <a:t>space </a:t>
            </a:r>
            <a:r>
              <a:rPr sz="2200" dirty="0">
                <a:latin typeface="Georgia"/>
                <a:cs typeface="Georgia"/>
              </a:rPr>
              <a:t>or </a:t>
            </a:r>
            <a:r>
              <a:rPr sz="2200" spc="-5" dirty="0">
                <a:latin typeface="Georgia"/>
                <a:cs typeface="Georgia"/>
              </a:rPr>
              <a:t>crystals </a:t>
            </a:r>
            <a:r>
              <a:rPr sz="2200" spc="-10" dirty="0">
                <a:latin typeface="Georgia"/>
                <a:cs typeface="Georgia"/>
              </a:rPr>
              <a:t>and </a:t>
            </a:r>
            <a:r>
              <a:rPr sz="2200" spc="-5" dirty="0">
                <a:latin typeface="Georgia"/>
                <a:cs typeface="Georgia"/>
              </a:rPr>
              <a:t> beam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separators.</a:t>
            </a:r>
            <a:endParaRPr sz="2200">
              <a:latin typeface="Georgia"/>
              <a:cs typeface="Georgia"/>
            </a:endParaRPr>
          </a:p>
          <a:p>
            <a:pPr marL="25400" marR="33655">
              <a:lnSpc>
                <a:spcPts val="2500"/>
              </a:lnSpc>
              <a:spcBef>
                <a:spcPts val="1470"/>
              </a:spcBef>
            </a:pPr>
            <a:r>
              <a:rPr sz="2200" spc="-5" dirty="0">
                <a:latin typeface="Georgia"/>
                <a:cs typeface="Georgia"/>
              </a:rPr>
              <a:t>High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pulse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energy</a:t>
            </a:r>
            <a:r>
              <a:rPr sz="2200" spc="-3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&gt;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20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mJ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@1064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nm from compact </a:t>
            </a:r>
            <a:r>
              <a:rPr sz="2200" spc="-10" dirty="0">
                <a:latin typeface="Georgia"/>
                <a:cs typeface="Georgia"/>
              </a:rPr>
              <a:t>package </a:t>
            </a:r>
            <a:r>
              <a:rPr sz="2200" spc="-5" dirty="0">
                <a:latin typeface="Georgia"/>
                <a:cs typeface="Georgia"/>
              </a:rPr>
              <a:t>(275 </a:t>
            </a:r>
            <a:r>
              <a:rPr sz="2200" dirty="0">
                <a:latin typeface="Georgia"/>
                <a:cs typeface="Georgia"/>
              </a:rPr>
              <a:t>x 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140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mm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footprint).</a:t>
            </a:r>
            <a:endParaRPr sz="2200">
              <a:latin typeface="Georgia"/>
              <a:cs typeface="Georgia"/>
            </a:endParaRPr>
          </a:p>
          <a:p>
            <a:pPr marL="25400" marR="423545">
              <a:lnSpc>
                <a:spcPts val="2500"/>
              </a:lnSpc>
              <a:spcBef>
                <a:spcPts val="1410"/>
              </a:spcBef>
            </a:pPr>
            <a:r>
              <a:rPr sz="2200" b="1" spc="-5" dirty="0">
                <a:latin typeface="Georgia"/>
                <a:cs typeface="Georgia"/>
              </a:rPr>
              <a:t>Optional</a:t>
            </a:r>
            <a:r>
              <a:rPr sz="2200" b="1" spc="-7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attenuator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and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pulse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energy </a:t>
            </a:r>
            <a:r>
              <a:rPr sz="2200" spc="-5" dirty="0">
                <a:latin typeface="Georgia"/>
                <a:cs typeface="Georgia"/>
              </a:rPr>
              <a:t>monitor.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500" y="3168631"/>
            <a:ext cx="1257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30" dirty="0"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500" y="4935151"/>
            <a:ext cx="1257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30" dirty="0"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500" y="6066987"/>
            <a:ext cx="1257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30" dirty="0">
                <a:latin typeface="Lucida Sans Unicode"/>
                <a:cs typeface="Lucida Sans Unicode"/>
              </a:rPr>
              <a:t>●</a:t>
            </a:r>
            <a:endParaRPr sz="95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2117" y="2194211"/>
            <a:ext cx="4817516" cy="29419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9977" y="556457"/>
            <a:ext cx="23164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Q-</a:t>
            </a:r>
            <a:r>
              <a:rPr spc="5" dirty="0"/>
              <a:t>S</a:t>
            </a:r>
            <a:r>
              <a:rPr dirty="0"/>
              <a:t>H</a:t>
            </a:r>
            <a:r>
              <a:rPr spc="-5" dirty="0"/>
              <a:t>IFT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163" y="1434466"/>
            <a:ext cx="6186090" cy="49922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660" y="556457"/>
            <a:ext cx="5398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Principle</a:t>
            </a:r>
            <a:r>
              <a:rPr spc="-2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300" y="157346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02" y="1448912"/>
            <a:ext cx="8402320" cy="14408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650"/>
              </a:lnSpc>
              <a:spcBef>
                <a:spcPts val="380"/>
              </a:spcBef>
            </a:pPr>
            <a:r>
              <a:rPr sz="3200" spc="-5" dirty="0">
                <a:latin typeface="Georgia"/>
                <a:cs typeface="Georgia"/>
              </a:rPr>
              <a:t>Wavelength converter integrated together with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pump </a:t>
            </a:r>
            <a:r>
              <a:rPr sz="3200" spc="-5" dirty="0">
                <a:latin typeface="Georgia"/>
                <a:cs typeface="Georgia"/>
              </a:rPr>
              <a:t>laser into single housing </a:t>
            </a:r>
            <a:r>
              <a:rPr sz="3200" dirty="0">
                <a:latin typeface="Georgia"/>
                <a:cs typeface="Georgia"/>
              </a:rPr>
              <a:t>(Q2 or Q2HE 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type).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558" y="2718366"/>
            <a:ext cx="6123241" cy="38649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660" y="556457"/>
            <a:ext cx="5398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Principle</a:t>
            </a:r>
            <a:r>
              <a:rPr spc="-2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operation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84778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2496" rIns="0" bIns="0" rtlCol="0">
            <a:spAutoFit/>
          </a:bodyPr>
          <a:lstStyle/>
          <a:p>
            <a:pPr marL="383540" marR="5080">
              <a:lnSpc>
                <a:spcPts val="3650"/>
              </a:lnSpc>
              <a:spcBef>
                <a:spcPts val="380"/>
              </a:spcBef>
            </a:pPr>
            <a:r>
              <a:rPr spc="-5" dirty="0"/>
              <a:t>For conversion Raman crystal </a:t>
            </a:r>
            <a:r>
              <a:rPr dirty="0"/>
              <a:t>or OPO </a:t>
            </a:r>
            <a:r>
              <a:rPr spc="-5" dirty="0"/>
              <a:t>crystal </a:t>
            </a:r>
            <a:r>
              <a:rPr dirty="0"/>
              <a:t>is </a:t>
            </a:r>
            <a:r>
              <a:rPr spc="-760" dirty="0"/>
              <a:t> </a:t>
            </a:r>
            <a:r>
              <a:rPr spc="-5" dirty="0"/>
              <a:t>used,</a:t>
            </a:r>
            <a:r>
              <a:rPr spc="-15" dirty="0"/>
              <a:t> </a:t>
            </a:r>
            <a:r>
              <a:rPr spc="-5" dirty="0"/>
              <a:t>depending on</a:t>
            </a:r>
            <a:r>
              <a:rPr spc="5" dirty="0"/>
              <a:t> </a:t>
            </a:r>
            <a:r>
              <a:rPr spc="-5" dirty="0"/>
              <a:t>wavelength.</a:t>
            </a:r>
          </a:p>
          <a:p>
            <a:pPr marL="383540" marR="365760">
              <a:lnSpc>
                <a:spcPts val="3650"/>
              </a:lnSpc>
              <a:spcBef>
                <a:spcPts val="1410"/>
              </a:spcBef>
            </a:pPr>
            <a:r>
              <a:rPr spc="-5" dirty="0"/>
              <a:t>Price </a:t>
            </a:r>
            <a:r>
              <a:rPr dirty="0"/>
              <a:t>of </a:t>
            </a:r>
            <a:r>
              <a:rPr spc="-5" dirty="0"/>
              <a:t>Q-SHIFT laser adds from </a:t>
            </a:r>
            <a:r>
              <a:rPr dirty="0"/>
              <a:t>pump </a:t>
            </a:r>
            <a:r>
              <a:rPr spc="-5" dirty="0"/>
              <a:t>laser </a:t>
            </a:r>
            <a:r>
              <a:rPr spc="-760" dirty="0"/>
              <a:t> </a:t>
            </a:r>
            <a:r>
              <a:rPr spc="-5" dirty="0"/>
              <a:t>price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wavelength</a:t>
            </a:r>
            <a:r>
              <a:rPr spc="-10" dirty="0"/>
              <a:t> </a:t>
            </a:r>
            <a:r>
              <a:rPr spc="-5" dirty="0"/>
              <a:t>converter</a:t>
            </a:r>
            <a:r>
              <a:rPr spc="-15" dirty="0"/>
              <a:t> </a:t>
            </a:r>
            <a:r>
              <a:rPr spc="-5" dirty="0"/>
              <a:t>price.</a:t>
            </a:r>
          </a:p>
          <a:p>
            <a:pPr marL="383540" marR="331470">
              <a:lnSpc>
                <a:spcPct val="94900"/>
              </a:lnSpc>
              <a:spcBef>
                <a:spcPts val="1335"/>
              </a:spcBef>
            </a:pPr>
            <a:r>
              <a:rPr spc="-5" dirty="0"/>
              <a:t>Optional H-SMART harmonic generators </a:t>
            </a:r>
            <a:r>
              <a:rPr dirty="0"/>
              <a:t> </a:t>
            </a:r>
            <a:r>
              <a:rPr spc="-5" dirty="0"/>
              <a:t>extends wavelength into red, yellow, </a:t>
            </a:r>
            <a:r>
              <a:rPr dirty="0"/>
              <a:t>blue and </a:t>
            </a:r>
            <a:r>
              <a:rPr spc="-760" dirty="0"/>
              <a:t> </a:t>
            </a:r>
            <a:r>
              <a:rPr spc="-5" dirty="0"/>
              <a:t>even</a:t>
            </a:r>
            <a:r>
              <a:rPr dirty="0"/>
              <a:t> </a:t>
            </a:r>
            <a:r>
              <a:rPr spc="-5" dirty="0"/>
              <a:t>UV</a:t>
            </a:r>
            <a:r>
              <a:rPr dirty="0"/>
              <a:t> </a:t>
            </a:r>
            <a:r>
              <a:rPr spc="-5" dirty="0"/>
              <a:t>range.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300" y="2955144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406142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575" y="556457"/>
            <a:ext cx="7918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Q-TUNE</a:t>
            </a:r>
            <a:r>
              <a:rPr spc="-10" dirty="0"/>
              <a:t> </a:t>
            </a:r>
            <a:r>
              <a:rPr spc="-5" dirty="0"/>
              <a:t>all-in-one</a:t>
            </a:r>
            <a:r>
              <a:rPr spc="-10" dirty="0"/>
              <a:t> </a:t>
            </a:r>
            <a:r>
              <a:rPr spc="-5" dirty="0"/>
              <a:t>OPO</a:t>
            </a:r>
            <a:r>
              <a:rPr spc="-15" dirty="0"/>
              <a:t> </a:t>
            </a:r>
            <a:r>
              <a:rPr spc="-5" dirty="0"/>
              <a:t>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202" y="2015649"/>
            <a:ext cx="8738997" cy="41104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0178" y="556457"/>
            <a:ext cx="5457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Q-TUNE</a:t>
            </a:r>
            <a:r>
              <a:rPr spc="-30" dirty="0"/>
              <a:t> </a:t>
            </a:r>
            <a:r>
              <a:rPr spc="-5" dirty="0"/>
              <a:t>tuning</a:t>
            </a:r>
            <a:r>
              <a:rPr spc="-30" dirty="0"/>
              <a:t> </a:t>
            </a:r>
            <a:r>
              <a:rPr spc="-5" dirty="0"/>
              <a:t>curve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806" y="1927418"/>
            <a:ext cx="5087709" cy="43046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780" y="556457"/>
            <a:ext cx="5760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5" dirty="0"/>
              <a:t>inside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box?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483" y="1526775"/>
            <a:ext cx="9052915" cy="40507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4584" y="5774671"/>
            <a:ext cx="6793865" cy="56007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59"/>
              </a:spcBef>
            </a:pPr>
            <a:r>
              <a:rPr sz="1800" spc="-5" dirty="0">
                <a:latin typeface="Georgia"/>
                <a:cs typeface="Georgia"/>
              </a:rPr>
              <a:t>Optical layout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can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customized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with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fiber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coupling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tunable beam,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wavelength monitoring,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pulse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energy monitoring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4745" y="556457"/>
            <a:ext cx="2827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Q-TUNE-G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060" y="1896028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294" y="1786948"/>
            <a:ext cx="2987675" cy="491467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 marR="30480" algn="l" rtl="0">
              <a:lnSpc>
                <a:spcPct val="94600"/>
              </a:lnSpc>
              <a:spcBef>
                <a:spcPts val="280"/>
              </a:spcBef>
            </a:pPr>
            <a:r>
              <a:rPr sz="2800" spc="-5" dirty="0">
                <a:latin typeface="Georgia"/>
                <a:cs typeface="Georgia"/>
              </a:rPr>
              <a:t>Laser </a:t>
            </a:r>
            <a:r>
              <a:rPr sz="2800" spc="-10" dirty="0">
                <a:latin typeface="Georgia"/>
                <a:cs typeface="Georgia"/>
              </a:rPr>
              <a:t>radiation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near-infrared </a:t>
            </a:r>
            <a:r>
              <a:rPr sz="2800" spc="-5" dirty="0">
                <a:latin typeface="Georgia"/>
                <a:cs typeface="Georgia"/>
              </a:rPr>
              <a:t> range,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700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–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2300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nm.</a:t>
            </a:r>
            <a:endParaRPr sz="2800" dirty="0">
              <a:latin typeface="Georgia"/>
              <a:cs typeface="Georgia"/>
            </a:endParaRPr>
          </a:p>
          <a:p>
            <a:pPr marL="38100" algn="l" rtl="0">
              <a:lnSpc>
                <a:spcPts val="3270"/>
              </a:lnSpc>
              <a:spcBef>
                <a:spcPts val="1240"/>
              </a:spcBef>
            </a:pPr>
            <a:r>
              <a:rPr sz="2800" dirty="0">
                <a:latin typeface="Georgia"/>
                <a:cs typeface="Georgia"/>
              </a:rPr>
              <a:t>3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–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4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ns,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&gt;12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m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J</a:t>
            </a:r>
          </a:p>
          <a:p>
            <a:pPr marL="38100" marR="109855" algn="l" rtl="0">
              <a:lnSpc>
                <a:spcPct val="946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at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peak tuning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curve, up to 20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Hz.</a:t>
            </a:r>
            <a:endParaRPr sz="2800" dirty="0">
              <a:latin typeface="Georgia"/>
              <a:cs typeface="Georgia"/>
            </a:endParaRPr>
          </a:p>
          <a:p>
            <a:pPr marL="38100" marR="115570" algn="l" rtl="0">
              <a:lnSpc>
                <a:spcPts val="3180"/>
              </a:lnSpc>
              <a:spcBef>
                <a:spcPts val="1495"/>
              </a:spcBef>
            </a:pPr>
            <a:r>
              <a:rPr sz="2800" spc="-5" dirty="0">
                <a:latin typeface="Georgia"/>
                <a:cs typeface="Georgia"/>
              </a:rPr>
              <a:t>Linewidth of &lt;20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cm</a:t>
            </a:r>
            <a:r>
              <a:rPr sz="2400" spc="-7" baseline="32986" dirty="0">
                <a:latin typeface="Georgia"/>
                <a:cs typeface="Georgia"/>
              </a:rPr>
              <a:t>-1</a:t>
            </a:r>
            <a:r>
              <a:rPr sz="2800" spc="-5" dirty="0">
                <a:latin typeface="Georgia"/>
                <a:cs typeface="Georgia"/>
              </a:rPr>
              <a:t>, </a:t>
            </a:r>
            <a:r>
              <a:rPr sz="2800" spc="-10" dirty="0">
                <a:latin typeface="Georgia"/>
                <a:cs typeface="Georgia"/>
              </a:rPr>
              <a:t>broadband </a:t>
            </a:r>
            <a:r>
              <a:rPr sz="2800" spc="-5" dirty="0">
                <a:latin typeface="Georgia"/>
                <a:cs typeface="Georgia"/>
              </a:rPr>
              <a:t> version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~200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cm</a:t>
            </a:r>
            <a:r>
              <a:rPr sz="2400" spc="-7" baseline="32986" dirty="0">
                <a:latin typeface="Georgia"/>
                <a:cs typeface="Georgia"/>
              </a:rPr>
              <a:t>-1</a:t>
            </a:r>
            <a:endParaRPr sz="2400" baseline="32986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060" y="3691706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060" y="5487385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9745" y="2128284"/>
            <a:ext cx="4862884" cy="39591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1817" y="620910"/>
            <a:ext cx="365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QLI:</a:t>
            </a:r>
            <a:r>
              <a:rPr sz="3600" spc="-75" dirty="0"/>
              <a:t> </a:t>
            </a:r>
            <a:r>
              <a:rPr sz="3600" spc="-5" dirty="0"/>
              <a:t>Introduction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6305" y="1630344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295" y="1363811"/>
            <a:ext cx="8270875" cy="438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1760" algn="l" rtl="0">
              <a:lnSpc>
                <a:spcPct val="136900"/>
              </a:lnSpc>
              <a:spcBef>
                <a:spcPts val="100"/>
              </a:spcBef>
            </a:pPr>
            <a:r>
              <a:rPr sz="2800" spc="-5" dirty="0">
                <a:latin typeface="Georgia"/>
                <a:cs typeface="Georgia"/>
              </a:rPr>
              <a:t>Founded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May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2014, </a:t>
            </a:r>
            <a:r>
              <a:rPr sz="2800" spc="-10" dirty="0">
                <a:latin typeface="Georgia"/>
                <a:cs typeface="Georgia"/>
              </a:rPr>
              <a:t>in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Vilnius,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Lithuania. </a:t>
            </a:r>
            <a:r>
              <a:rPr sz="2800" spc="-5" dirty="0">
                <a:latin typeface="Georgia"/>
                <a:cs typeface="Georgia"/>
              </a:rPr>
              <a:t> Employees: </a:t>
            </a:r>
            <a:r>
              <a:rPr sz="2800" spc="-10" dirty="0">
                <a:latin typeface="Georgia"/>
                <a:cs typeface="Georgia"/>
              </a:rPr>
              <a:t>team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dirty="0">
                <a:latin typeface="Georgia"/>
                <a:cs typeface="Georgia"/>
              </a:rPr>
              <a:t> 9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persons</a:t>
            </a:r>
            <a:r>
              <a:rPr sz="2800" spc="-10" dirty="0">
                <a:latin typeface="Georgia"/>
                <a:cs typeface="Georgia"/>
              </a:rPr>
              <a:t> (September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2021).</a:t>
            </a:r>
            <a:endParaRPr sz="2800" dirty="0">
              <a:latin typeface="Georgia"/>
              <a:cs typeface="Georgia"/>
            </a:endParaRPr>
          </a:p>
          <a:p>
            <a:pPr marL="12700" marR="111760" algn="l" rtl="0">
              <a:lnSpc>
                <a:spcPts val="3190"/>
              </a:lnSpc>
              <a:spcBef>
                <a:spcPts val="1475"/>
              </a:spcBef>
            </a:pPr>
            <a:r>
              <a:rPr sz="2800" spc="-5" dirty="0">
                <a:latin typeface="Georgia"/>
                <a:cs typeface="Georgia"/>
              </a:rPr>
              <a:t>More than 50 years </a:t>
            </a:r>
            <a:r>
              <a:rPr sz="2800" spc="-10" dirty="0">
                <a:latin typeface="Georgia"/>
                <a:cs typeface="Georgia"/>
              </a:rPr>
              <a:t>accumulated </a:t>
            </a:r>
            <a:r>
              <a:rPr sz="2800" spc="-5" dirty="0">
                <a:latin typeface="Georgia"/>
                <a:cs typeface="Georgia"/>
              </a:rPr>
              <a:t>experience in laser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development,</a:t>
            </a:r>
            <a:r>
              <a:rPr sz="2800" spc="-10" dirty="0">
                <a:latin typeface="Georgia"/>
                <a:cs typeface="Georgia"/>
              </a:rPr>
              <a:t> production</a:t>
            </a:r>
            <a:r>
              <a:rPr sz="2800" spc="-5" dirty="0">
                <a:latin typeface="Georgia"/>
                <a:cs typeface="Georgia"/>
              </a:rPr>
              <a:t> and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service.</a:t>
            </a:r>
            <a:endParaRPr sz="2800" dirty="0">
              <a:latin typeface="Georgia"/>
              <a:cs typeface="Georgia"/>
            </a:endParaRPr>
          </a:p>
          <a:p>
            <a:pPr marL="12700" marR="43180" algn="l" rtl="0">
              <a:lnSpc>
                <a:spcPts val="4600"/>
              </a:lnSpc>
              <a:spcBef>
                <a:spcPts val="275"/>
              </a:spcBef>
            </a:pPr>
            <a:r>
              <a:rPr sz="2800" spc="-5" dirty="0">
                <a:latin typeface="Georgia"/>
                <a:cs typeface="Georgia"/>
              </a:rPr>
              <a:t>Introduced </a:t>
            </a:r>
            <a:r>
              <a:rPr sz="2800" spc="-10" dirty="0">
                <a:latin typeface="Georgia"/>
                <a:cs typeface="Georgia"/>
              </a:rPr>
              <a:t>Quantas </a:t>
            </a:r>
            <a:r>
              <a:rPr sz="2800" spc="-5" dirty="0">
                <a:latin typeface="Georgia"/>
                <a:cs typeface="Georgia"/>
              </a:rPr>
              <a:t>series lasers in October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2014.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First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laser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delivered: </a:t>
            </a:r>
            <a:r>
              <a:rPr sz="2800" spc="-10" dirty="0">
                <a:latin typeface="Georgia"/>
                <a:cs typeface="Georgia"/>
              </a:rPr>
              <a:t>March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-10" dirty="0">
                <a:latin typeface="Georgia"/>
                <a:cs typeface="Georgia"/>
              </a:rPr>
              <a:t> 2015.</a:t>
            </a:r>
            <a:endParaRPr sz="2800" dirty="0">
              <a:latin typeface="Georgia"/>
              <a:cs typeface="Georgia"/>
            </a:endParaRPr>
          </a:p>
          <a:p>
            <a:pPr marL="12700" marR="5080" algn="l" rtl="0">
              <a:lnSpc>
                <a:spcPts val="3180"/>
              </a:lnSpc>
              <a:spcBef>
                <a:spcPts val="1135"/>
              </a:spcBef>
            </a:pPr>
            <a:r>
              <a:rPr sz="2800" spc="-5" dirty="0">
                <a:latin typeface="Georgia"/>
                <a:cs typeface="Georgia"/>
              </a:rPr>
              <a:t>In year 2020 we delivered ~50 laser systems, with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turnover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941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kEUR,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20%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increase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from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year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2019.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305" y="2214633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305" y="279890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05" y="3787109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305" y="436995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305" y="4954226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786" y="556457"/>
            <a:ext cx="3031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Q-TUNE-IR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620" y="1992510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854" y="1883430"/>
            <a:ext cx="3004185" cy="450533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 marR="30480" algn="l" rtl="0">
              <a:lnSpc>
                <a:spcPct val="94600"/>
              </a:lnSpc>
              <a:spcBef>
                <a:spcPts val="280"/>
              </a:spcBef>
            </a:pPr>
            <a:r>
              <a:rPr sz="2800" spc="-5" dirty="0">
                <a:latin typeface="Georgia"/>
                <a:cs typeface="Georgia"/>
              </a:rPr>
              <a:t>Laser </a:t>
            </a:r>
            <a:r>
              <a:rPr sz="2800" spc="-10" dirty="0">
                <a:latin typeface="Georgia"/>
                <a:cs typeface="Georgia"/>
              </a:rPr>
              <a:t>radiation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infrared range,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1380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–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4500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nm.</a:t>
            </a:r>
            <a:endParaRPr sz="2800" dirty="0">
              <a:latin typeface="Georgia"/>
              <a:cs typeface="Georgia"/>
            </a:endParaRPr>
          </a:p>
          <a:p>
            <a:pPr marL="38100" algn="l" rtl="0">
              <a:lnSpc>
                <a:spcPts val="3270"/>
              </a:lnSpc>
              <a:spcBef>
                <a:spcPts val="1235"/>
              </a:spcBef>
            </a:pPr>
            <a:r>
              <a:rPr sz="2800" dirty="0">
                <a:latin typeface="Georgia"/>
                <a:cs typeface="Georgia"/>
              </a:rPr>
              <a:t>3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–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4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ns,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&gt;15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m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J</a:t>
            </a:r>
          </a:p>
          <a:p>
            <a:pPr marL="38100" marR="127000" algn="l" rtl="0">
              <a:lnSpc>
                <a:spcPct val="94800"/>
              </a:lnSpc>
              <a:spcBef>
                <a:spcPts val="85"/>
              </a:spcBef>
            </a:pPr>
            <a:r>
              <a:rPr sz="2800" spc="-10" dirty="0">
                <a:latin typeface="Georgia"/>
                <a:cs typeface="Georgia"/>
              </a:rPr>
              <a:t>at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peak tuning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curve, up to 20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Hz.</a:t>
            </a:r>
            <a:endParaRPr sz="2800" dirty="0">
              <a:latin typeface="Georgia"/>
              <a:cs typeface="Georgia"/>
            </a:endParaRPr>
          </a:p>
          <a:p>
            <a:pPr marL="38100" marR="132080" algn="l" rtl="0">
              <a:lnSpc>
                <a:spcPts val="3180"/>
              </a:lnSpc>
              <a:spcBef>
                <a:spcPts val="1485"/>
              </a:spcBef>
            </a:pPr>
            <a:r>
              <a:rPr sz="2800" spc="-5" dirty="0">
                <a:latin typeface="Georgia"/>
                <a:cs typeface="Georgia"/>
              </a:rPr>
              <a:t>Linewidth of &lt;10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cm</a:t>
            </a:r>
            <a:r>
              <a:rPr sz="2400" spc="-7" baseline="31250" dirty="0">
                <a:latin typeface="Georgia"/>
                <a:cs typeface="Georgia"/>
              </a:rPr>
              <a:t>-1</a:t>
            </a:r>
            <a:r>
              <a:rPr sz="2800" spc="-5" dirty="0">
                <a:latin typeface="Georgia"/>
                <a:cs typeface="Georgia"/>
              </a:rPr>
              <a:t>, </a:t>
            </a:r>
            <a:r>
              <a:rPr sz="2800" spc="-10" dirty="0">
                <a:latin typeface="Georgia"/>
                <a:cs typeface="Georgia"/>
              </a:rPr>
              <a:t>broadband </a:t>
            </a:r>
            <a:r>
              <a:rPr sz="2800" spc="-5" dirty="0">
                <a:latin typeface="Georgia"/>
                <a:cs typeface="Georgia"/>
              </a:rPr>
              <a:t> version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~200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cm</a:t>
            </a:r>
            <a:r>
              <a:rPr sz="2400" spc="-7" baseline="31250" dirty="0">
                <a:latin typeface="Georgia"/>
                <a:cs typeface="Georgia"/>
              </a:rPr>
              <a:t>-1</a:t>
            </a:r>
            <a:endParaRPr sz="2400" baseline="3125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620" y="3384265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620" y="5180311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4652" y="2087643"/>
            <a:ext cx="4831315" cy="40243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137" y="556457"/>
            <a:ext cx="4110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Software</a:t>
            </a:r>
            <a:r>
              <a:rPr spc="-70" dirty="0"/>
              <a:t> </a:t>
            </a:r>
            <a:r>
              <a:rPr spc="-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697265"/>
            <a:ext cx="868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Georgia"/>
                <a:cs typeface="Georgia"/>
              </a:rPr>
              <a:t>Laser</a:t>
            </a:r>
            <a:r>
              <a:rPr sz="2200" spc="-5" dirty="0">
                <a:latin typeface="Georgia"/>
                <a:cs typeface="Georgia"/>
              </a:rPr>
              <a:t> is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controlled</a:t>
            </a:r>
            <a:r>
              <a:rPr sz="2200" spc="-5" dirty="0">
                <a:latin typeface="Georgia"/>
                <a:cs typeface="Georgia"/>
              </a:rPr>
              <a:t> via its </a:t>
            </a:r>
            <a:r>
              <a:rPr sz="2200" spc="-10" dirty="0">
                <a:latin typeface="Georgia"/>
                <a:cs typeface="Georgia"/>
              </a:rPr>
              <a:t>web </a:t>
            </a:r>
            <a:r>
              <a:rPr sz="2200" spc="-5" dirty="0">
                <a:latin typeface="Georgia"/>
                <a:cs typeface="Georgia"/>
              </a:rPr>
              <a:t>interface,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with simple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text-based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queries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965" y="1287736"/>
            <a:ext cx="9256674" cy="42897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Beam</a:t>
            </a:r>
            <a:r>
              <a:rPr spc="-15" dirty="0"/>
              <a:t> </a:t>
            </a:r>
            <a:r>
              <a:rPr spc="-5" dirty="0"/>
              <a:t>profiles</a:t>
            </a:r>
            <a:r>
              <a:rPr spc="-10" dirty="0"/>
              <a:t> </a:t>
            </a:r>
            <a:r>
              <a:rPr dirty="0"/>
              <a:t>(</a:t>
            </a:r>
            <a:r>
              <a:rPr spc="-10" dirty="0"/>
              <a:t> </a:t>
            </a:r>
            <a:r>
              <a:rPr dirty="0"/>
              <a:t>1</a:t>
            </a:r>
            <a:r>
              <a:rPr spc="-10" dirty="0"/>
              <a:t> </a:t>
            </a:r>
            <a:r>
              <a:rPr spc="-5" dirty="0"/>
              <a:t>mJ</a:t>
            </a:r>
            <a:r>
              <a:rPr spc="-15" dirty="0"/>
              <a:t> </a:t>
            </a:r>
            <a:r>
              <a:rPr spc="-5" dirty="0"/>
              <a:t>version)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650" y="2450891"/>
            <a:ext cx="3749797" cy="23950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3220" y="2458816"/>
            <a:ext cx="4392270" cy="23871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5944" y="5254111"/>
            <a:ext cx="3917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Beam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profile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pump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laser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@1064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020904" y="5241144"/>
            <a:ext cx="237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Beam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profile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@450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nm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180" y="556457"/>
            <a:ext cx="39376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Pulse</a:t>
            </a:r>
            <a:r>
              <a:rPr spc="-75" dirty="0"/>
              <a:t> </a:t>
            </a:r>
            <a:r>
              <a:rPr spc="-5" dirty="0"/>
              <a:t>waveform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7415" y="5816785"/>
            <a:ext cx="55676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Georgia"/>
                <a:cs typeface="Georgia"/>
              </a:rPr>
              <a:t>Pulse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waveform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at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450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nm,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FWHM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=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2.56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ns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595" y="1325887"/>
            <a:ext cx="7360564" cy="44161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825" y="181706"/>
            <a:ext cx="3668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Our</a:t>
            </a:r>
            <a:r>
              <a:rPr spc="-85" dirty="0"/>
              <a:t> </a:t>
            </a:r>
            <a:r>
              <a:rPr spc="-5" dirty="0"/>
              <a:t>customers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267467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02" y="986588"/>
            <a:ext cx="7624445" cy="177609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3200" spc="-5" dirty="0">
                <a:latin typeface="Georgia"/>
                <a:cs typeface="Georgia"/>
              </a:rPr>
              <a:t>Almost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100%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of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our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lasers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are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exported.</a:t>
            </a:r>
            <a:endParaRPr sz="3200">
              <a:latin typeface="Georgia"/>
              <a:cs typeface="Georgia"/>
            </a:endParaRPr>
          </a:p>
          <a:p>
            <a:pPr marL="12700" marR="5080">
              <a:lnSpc>
                <a:spcPts val="3640"/>
              </a:lnSpc>
              <a:spcBef>
                <a:spcPts val="1520"/>
              </a:spcBef>
            </a:pPr>
            <a:r>
              <a:rPr sz="3200" dirty="0">
                <a:latin typeface="Georgia"/>
                <a:cs typeface="Georgia"/>
              </a:rPr>
              <a:t>Our </a:t>
            </a:r>
            <a:r>
              <a:rPr sz="3200" spc="-5" dirty="0">
                <a:latin typeface="Georgia"/>
                <a:cs typeface="Georgia"/>
              </a:rPr>
              <a:t>lasers operate </a:t>
            </a:r>
            <a:r>
              <a:rPr sz="3200" dirty="0">
                <a:latin typeface="Georgia"/>
                <a:cs typeface="Georgia"/>
              </a:rPr>
              <a:t>at </a:t>
            </a:r>
            <a:r>
              <a:rPr sz="3200" spc="-5" dirty="0">
                <a:latin typeface="Georgia"/>
                <a:cs typeface="Georgia"/>
              </a:rPr>
              <a:t>top level laboratories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around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the world: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191150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303" y="34137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303" y="390410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303" y="439406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303" y="488438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303" y="537326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303" y="586358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303" y="635390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303" y="2777088"/>
            <a:ext cx="8068945" cy="4000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915" marR="1139190" indent="-323850" algn="l" rtl="0">
              <a:lnSpc>
                <a:spcPct val="133800"/>
              </a:lnSpc>
              <a:spcBef>
                <a:spcPts val="95"/>
              </a:spcBef>
              <a:tabLst>
                <a:tab pos="335915" algn="l"/>
              </a:tabLst>
            </a:pPr>
            <a:r>
              <a:rPr sz="2700" spc="150" baseline="12345" dirty="0">
                <a:latin typeface="Lucida Sans Unicode"/>
                <a:cs typeface="Lucida Sans Unicode"/>
              </a:rPr>
              <a:t>–	</a:t>
            </a:r>
            <a:r>
              <a:rPr sz="2400" spc="-5" dirty="0">
                <a:latin typeface="Georgia"/>
                <a:cs typeface="Georgia"/>
              </a:rPr>
              <a:t>Lawrence Livermore National Laboratory (USA);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Los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Alamos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National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Laboratory (USA);</a:t>
            </a:r>
            <a:endParaRPr sz="2400" dirty="0">
              <a:latin typeface="Georgia"/>
              <a:cs typeface="Georgia"/>
            </a:endParaRPr>
          </a:p>
          <a:p>
            <a:pPr marL="335915" marR="2289810" algn="l" rtl="0">
              <a:lnSpc>
                <a:spcPts val="3860"/>
              </a:lnSpc>
              <a:spcBef>
                <a:spcPts val="290"/>
              </a:spcBef>
            </a:pPr>
            <a:r>
              <a:rPr sz="2400" spc="-5" dirty="0">
                <a:latin typeface="Georgia"/>
                <a:cs typeface="Georgia"/>
              </a:rPr>
              <a:t>Sandia National Laboratory (USA);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Brookhaven National Laboratory (USA);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Japan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Atomic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Energy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Agency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(Japan);</a:t>
            </a:r>
            <a:endParaRPr sz="2400" dirty="0">
              <a:latin typeface="Georgia"/>
              <a:cs typeface="Georgia"/>
            </a:endParaRPr>
          </a:p>
          <a:p>
            <a:pPr marL="335915" marR="5080" algn="l" rtl="0">
              <a:lnSpc>
                <a:spcPts val="3850"/>
              </a:lnSpc>
              <a:spcBef>
                <a:spcPts val="10"/>
              </a:spcBef>
            </a:pPr>
            <a:r>
              <a:rPr sz="2400" spc="-5" dirty="0">
                <a:latin typeface="Georgia"/>
                <a:cs typeface="Georgia"/>
              </a:rPr>
              <a:t>Shanghai Institute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Optics and </a:t>
            </a:r>
            <a:r>
              <a:rPr sz="2400" dirty="0">
                <a:latin typeface="Georgia"/>
                <a:cs typeface="Georgia"/>
              </a:rPr>
              <a:t>Fine </a:t>
            </a:r>
            <a:r>
              <a:rPr sz="2400" spc="-5" dirty="0">
                <a:latin typeface="Georgia"/>
                <a:cs typeface="Georgia"/>
              </a:rPr>
              <a:t>Mechanics (China);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Fraunhofer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Institute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(Germany);</a:t>
            </a:r>
            <a:endParaRPr sz="2400" dirty="0">
              <a:latin typeface="Georgia"/>
              <a:cs typeface="Georgia"/>
            </a:endParaRPr>
          </a:p>
          <a:p>
            <a:pPr marL="335915" algn="l" rtl="0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latin typeface="Georgia"/>
                <a:cs typeface="Georgia"/>
              </a:rPr>
              <a:t>and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many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others...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538" y="323908"/>
            <a:ext cx="3129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924" y="1194023"/>
            <a:ext cx="5167630" cy="54014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marR="1123950" indent="-216535" algn="l" rtl="0">
              <a:lnSpc>
                <a:spcPts val="2970"/>
              </a:lnSpc>
              <a:spcBef>
                <a:spcPts val="320"/>
              </a:spcBef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Light Induced Breakdown </a:t>
            </a:r>
            <a:r>
              <a:rPr sz="2600" spc="-6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Spectroscopy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(LIBS).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2810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Laser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ablation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(marking,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LCD</a:t>
            </a:r>
            <a:endParaRPr sz="2600" dirty="0">
              <a:latin typeface="Georgia"/>
              <a:cs typeface="Georgia"/>
            </a:endParaRPr>
          </a:p>
          <a:p>
            <a:pPr marL="241300" algn="l" rtl="0">
              <a:lnSpc>
                <a:spcPts val="2965"/>
              </a:lnSpc>
            </a:pPr>
            <a:r>
              <a:rPr sz="2600" spc="-5" dirty="0">
                <a:latin typeface="Georgia"/>
                <a:cs typeface="Georgia"/>
              </a:rPr>
              <a:t>repair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etc.)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2965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Laser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shock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wave generation.</a:t>
            </a:r>
            <a:endParaRPr sz="2600" dirty="0">
              <a:latin typeface="Georgia"/>
              <a:cs typeface="Georgia"/>
            </a:endParaRPr>
          </a:p>
          <a:p>
            <a:pPr marL="241300" marR="755015" indent="-216535" algn="l" rtl="0">
              <a:lnSpc>
                <a:spcPts val="2960"/>
              </a:lnSpc>
              <a:spcBef>
                <a:spcPts val="160"/>
              </a:spcBef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Time-of-Flight Spectroscopy </a:t>
            </a:r>
            <a:r>
              <a:rPr sz="2600" spc="-6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(TOFS).</a:t>
            </a:r>
            <a:endParaRPr sz="2600" dirty="0">
              <a:latin typeface="Georgia"/>
              <a:cs typeface="Georgia"/>
            </a:endParaRPr>
          </a:p>
          <a:p>
            <a:pPr marL="241300" marR="17780" indent="-216535" algn="l" rtl="0">
              <a:lnSpc>
                <a:spcPts val="2960"/>
              </a:lnSpc>
              <a:spcBef>
                <a:spcPts val="10"/>
              </a:spcBef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Light Induced </a:t>
            </a:r>
            <a:r>
              <a:rPr sz="2600" dirty="0">
                <a:latin typeface="Georgia"/>
                <a:cs typeface="Georgia"/>
              </a:rPr>
              <a:t>Fluorescence </a:t>
            </a:r>
            <a:r>
              <a:rPr sz="2600" spc="-5" dirty="0">
                <a:latin typeface="Georgia"/>
                <a:cs typeface="Georgia"/>
              </a:rPr>
              <a:t>(LIF) </a:t>
            </a:r>
            <a:r>
              <a:rPr sz="2600" spc="-6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Spectroscopy.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2820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Flash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photolysis.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2965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Pulsed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light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deposition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(PLD).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2965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Remote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sensing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(LIDAR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etc.).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2965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Laser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designation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(military).</a:t>
            </a:r>
            <a:endParaRPr sz="2600" dirty="0">
              <a:latin typeface="Georgia"/>
              <a:cs typeface="Georgia"/>
            </a:endParaRPr>
          </a:p>
          <a:p>
            <a:pPr marL="241300" indent="-216535" algn="l" rtl="0">
              <a:lnSpc>
                <a:spcPts val="3045"/>
              </a:lnSpc>
              <a:buSzPct val="44230"/>
              <a:buFont typeface="Lucida Sans Unicode"/>
              <a:buChar char="►"/>
              <a:tabLst>
                <a:tab pos="241935" algn="l"/>
              </a:tabLst>
            </a:pPr>
            <a:r>
              <a:rPr sz="2600" spc="-5" dirty="0">
                <a:latin typeface="Georgia"/>
                <a:cs typeface="Georgia"/>
              </a:rPr>
              <a:t>Ophthalmology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(medical).</a:t>
            </a:r>
            <a:endParaRPr sz="26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457012"/>
            <a:ext cx="4543564" cy="30290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1821" y="556457"/>
            <a:ext cx="4907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we</a:t>
            </a:r>
            <a:r>
              <a:rPr spc="-30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spc="-5" dirty="0"/>
              <a:t>doing?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8375" y="1703064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378" y="1593628"/>
            <a:ext cx="8494395" cy="350493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39700" algn="l" rtl="0">
              <a:lnSpc>
                <a:spcPts val="3180"/>
              </a:lnSpc>
              <a:spcBef>
                <a:spcPts val="355"/>
              </a:spcBef>
            </a:pPr>
            <a:r>
              <a:rPr sz="2800" spc="-10" dirty="0">
                <a:latin typeface="Georgia"/>
                <a:cs typeface="Georgia"/>
              </a:rPr>
              <a:t>We </a:t>
            </a:r>
            <a:r>
              <a:rPr sz="2800" spc="-5" dirty="0">
                <a:latin typeface="Georgia"/>
                <a:cs typeface="Georgia"/>
              </a:rPr>
              <a:t>are designing and producing compact, air-cooled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(water-free)</a:t>
            </a:r>
            <a:r>
              <a:rPr sz="2800" spc="-10" dirty="0">
                <a:latin typeface="Georgia"/>
                <a:cs typeface="Georgia"/>
              </a:rPr>
              <a:t>,</a:t>
            </a:r>
            <a:r>
              <a:rPr sz="2800" spc="-5" dirty="0">
                <a:latin typeface="Georgia"/>
                <a:cs typeface="Georgia"/>
              </a:rPr>
              <a:t> passively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or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actively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Q-switched, </a:t>
            </a:r>
            <a:r>
              <a:rPr sz="2800" b="1" spc="-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diode-pumped solid-state lasers </a:t>
            </a:r>
            <a:r>
              <a:rPr sz="2800" spc="-5" dirty="0">
                <a:latin typeface="Georgia"/>
                <a:cs typeface="Georgia"/>
              </a:rPr>
              <a:t>and accessories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for them </a:t>
            </a:r>
            <a:r>
              <a:rPr sz="2800" spc="-10" dirty="0">
                <a:latin typeface="Georgia"/>
                <a:cs typeface="Georgia"/>
              </a:rPr>
              <a:t>(harmonics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generators,</a:t>
            </a:r>
            <a:r>
              <a:rPr sz="2800" spc="-5" dirty="0">
                <a:latin typeface="Georgia"/>
                <a:cs typeface="Georgia"/>
              </a:rPr>
              <a:t> OPOs,</a:t>
            </a:r>
            <a:r>
              <a:rPr sz="2800" spc="-10" dirty="0">
                <a:latin typeface="Georgia"/>
                <a:cs typeface="Georgia"/>
              </a:rPr>
              <a:t> attenuators 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5" dirty="0" err="1" smtClean="0">
                <a:latin typeface="Georgia"/>
                <a:cs typeface="Georgia"/>
              </a:rPr>
              <a:t>etc</a:t>
            </a:r>
            <a:r>
              <a:rPr lang="en-US" sz="2800" spc="-5" dirty="0" smtClean="0">
                <a:latin typeface="Georgia"/>
                <a:cs typeface="Georgia"/>
              </a:rPr>
              <a:t>).</a:t>
            </a:r>
            <a:endParaRPr sz="2800" dirty="0">
              <a:latin typeface="Georgia"/>
              <a:cs typeface="Georgia"/>
            </a:endParaRPr>
          </a:p>
          <a:p>
            <a:pPr marL="12700" marR="5080" algn="l" rtl="0">
              <a:lnSpc>
                <a:spcPct val="94600"/>
              </a:lnSpc>
              <a:spcBef>
                <a:spcPts val="1350"/>
              </a:spcBef>
              <a:tabLst>
                <a:tab pos="2145665" algn="l"/>
              </a:tabLst>
            </a:pPr>
            <a:r>
              <a:rPr sz="2800" spc="-10" dirty="0">
                <a:latin typeface="Georgia"/>
                <a:cs typeface="Georgia"/>
              </a:rPr>
              <a:t>We</a:t>
            </a:r>
            <a:r>
              <a:rPr sz="2800" spc="-5" dirty="0">
                <a:latin typeface="Georgia"/>
                <a:cs typeface="Georgia"/>
              </a:rPr>
              <a:t> are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ahead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competition:</a:t>
            </a:r>
            <a:r>
              <a:rPr sz="2800" spc="-5" dirty="0">
                <a:latin typeface="Georgia"/>
                <a:cs typeface="Georgia"/>
              </a:rPr>
              <a:t> the only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company </a:t>
            </a:r>
            <a:r>
              <a:rPr sz="2800" spc="-5" dirty="0">
                <a:latin typeface="Georgia"/>
                <a:cs typeface="Georgia"/>
              </a:rPr>
              <a:t> delivering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of	</a:t>
            </a:r>
            <a:r>
              <a:rPr sz="2800" spc="-10" dirty="0">
                <a:latin typeface="Georgia"/>
                <a:cs typeface="Georgia"/>
              </a:rPr>
              <a:t>water-free </a:t>
            </a:r>
            <a:r>
              <a:rPr sz="2800" spc="-5" dirty="0">
                <a:latin typeface="Georgia"/>
                <a:cs typeface="Georgia"/>
              </a:rPr>
              <a:t>Q-switched laser with 120 mJ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pulse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energy,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up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to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5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W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average </a:t>
            </a:r>
            <a:r>
              <a:rPr sz="2800" spc="-5" dirty="0">
                <a:latin typeface="Georgia"/>
                <a:cs typeface="Georgia"/>
              </a:rPr>
              <a:t>power.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375" y="3902666"/>
            <a:ext cx="15303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5" dirty="0">
                <a:latin typeface="Lucida Sans Unicode"/>
                <a:cs typeface="Lucida Sans Unicode"/>
              </a:rPr>
              <a:t>●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741" y="556457"/>
            <a:ext cx="8470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From</a:t>
            </a:r>
            <a:r>
              <a:rPr spc="-10" dirty="0"/>
              <a:t> </a:t>
            </a:r>
            <a:r>
              <a:rPr spc="-5" dirty="0"/>
              <a:t>flashlamp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diode</a:t>
            </a:r>
            <a:r>
              <a:rPr spc="-15" dirty="0"/>
              <a:t> </a:t>
            </a:r>
            <a:r>
              <a:rPr spc="-5" dirty="0"/>
              <a:t>pumping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944" y="4029755"/>
            <a:ext cx="3964304" cy="7385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l" rtl="0">
              <a:lnSpc>
                <a:spcPts val="2730"/>
              </a:lnSpc>
              <a:spcBef>
                <a:spcPts val="315"/>
              </a:spcBef>
            </a:pPr>
            <a:r>
              <a:rPr sz="2400" spc="-5" dirty="0">
                <a:latin typeface="Georgia"/>
                <a:cs typeface="Georgia"/>
              </a:rPr>
              <a:t>Theodore </a:t>
            </a:r>
            <a:r>
              <a:rPr sz="2400" dirty="0">
                <a:latin typeface="Georgia"/>
                <a:cs typeface="Georgia"/>
              </a:rPr>
              <a:t>H. </a:t>
            </a:r>
            <a:r>
              <a:rPr sz="2400" spc="-5" dirty="0">
                <a:latin typeface="Georgia"/>
                <a:cs typeface="Georgia"/>
              </a:rPr>
              <a:t>Maiman, 1960: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First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flashlamp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pumped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laser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4220" y="4121195"/>
            <a:ext cx="3677285" cy="7385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l" rtl="0">
              <a:lnSpc>
                <a:spcPts val="2730"/>
              </a:lnSpc>
              <a:spcBef>
                <a:spcPts val="315"/>
              </a:spcBef>
            </a:pPr>
            <a:r>
              <a:rPr sz="2400" spc="-5" dirty="0">
                <a:latin typeface="Georgia"/>
                <a:cs typeface="Georgia"/>
              </a:rPr>
              <a:t>2000’s: </a:t>
            </a:r>
            <a:r>
              <a:rPr sz="2400" spc="-10" dirty="0">
                <a:latin typeface="Georgia"/>
                <a:cs typeface="Georgia"/>
              </a:rPr>
              <a:t>flashlamp </a:t>
            </a:r>
            <a:r>
              <a:rPr sz="2400" spc="-5" dirty="0">
                <a:latin typeface="Georgia"/>
                <a:cs typeface="Georgia"/>
              </a:rPr>
              <a:t>replaced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by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laser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diode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583399"/>
            <a:ext cx="3383267" cy="20742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666" y="1555549"/>
            <a:ext cx="3099677" cy="229643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5944" y="5038109"/>
            <a:ext cx="8525510" cy="16294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l" rtl="0">
              <a:lnSpc>
                <a:spcPct val="94600"/>
              </a:lnSpc>
              <a:spcBef>
                <a:spcPts val="240"/>
              </a:spcBef>
            </a:pPr>
            <a:r>
              <a:rPr sz="2200" spc="-5" dirty="0">
                <a:latin typeface="Georgia"/>
                <a:cs typeface="Georgia"/>
              </a:rPr>
              <a:t>With side (flashlamp) pumping, heat </a:t>
            </a:r>
            <a:r>
              <a:rPr sz="2200" spc="-10" dirty="0">
                <a:latin typeface="Georgia"/>
                <a:cs typeface="Georgia"/>
              </a:rPr>
              <a:t>transfer </a:t>
            </a:r>
            <a:r>
              <a:rPr sz="2200" dirty="0">
                <a:latin typeface="Georgia"/>
                <a:cs typeface="Georgia"/>
              </a:rPr>
              <a:t>is </a:t>
            </a:r>
            <a:r>
              <a:rPr sz="2200" spc="-5" dirty="0">
                <a:latin typeface="Georgia"/>
                <a:cs typeface="Georgia"/>
              </a:rPr>
              <a:t>done with help </a:t>
            </a:r>
            <a:r>
              <a:rPr sz="2200" dirty="0">
                <a:latin typeface="Georgia"/>
                <a:cs typeface="Georgia"/>
              </a:rPr>
              <a:t>of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5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liquid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coolant,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transparent </a:t>
            </a:r>
            <a:r>
              <a:rPr sz="2200" spc="-5" dirty="0">
                <a:latin typeface="Georgia"/>
                <a:cs typeface="Georgia"/>
              </a:rPr>
              <a:t>to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the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pump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radiation. With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no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water </a:t>
            </a:r>
            <a:r>
              <a:rPr sz="2200" spc="-10" dirty="0">
                <a:latin typeface="Georgia"/>
                <a:cs typeface="Georgia"/>
              </a:rPr>
              <a:t>rep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rates </a:t>
            </a:r>
            <a:r>
              <a:rPr sz="2200" spc="-5" dirty="0">
                <a:latin typeface="Georgia"/>
                <a:cs typeface="Georgia"/>
              </a:rPr>
              <a:t>would be </a:t>
            </a:r>
            <a:r>
              <a:rPr sz="2200" spc="-10" dirty="0">
                <a:latin typeface="Georgia"/>
                <a:cs typeface="Georgia"/>
              </a:rPr>
              <a:t>limited </a:t>
            </a:r>
            <a:r>
              <a:rPr sz="2200" spc="-5" dirty="0">
                <a:latin typeface="Georgia"/>
                <a:cs typeface="Georgia"/>
              </a:rPr>
              <a:t>to </a:t>
            </a:r>
            <a:r>
              <a:rPr sz="2200" spc="-10" dirty="0">
                <a:latin typeface="Georgia"/>
                <a:cs typeface="Georgia"/>
              </a:rPr>
              <a:t>~0.25 Hz </a:t>
            </a:r>
            <a:r>
              <a:rPr sz="2200" dirty="0">
                <a:latin typeface="Georgia"/>
                <a:cs typeface="Georgia"/>
              </a:rPr>
              <a:t>( in </a:t>
            </a:r>
            <a:r>
              <a:rPr sz="2200" spc="-5" dirty="0">
                <a:latin typeface="Georgia"/>
                <a:cs typeface="Georgia"/>
              </a:rPr>
              <a:t>National Ignition Facility </a:t>
            </a:r>
            <a:r>
              <a:rPr sz="2200" dirty="0">
                <a:latin typeface="Georgia"/>
                <a:cs typeface="Georgia"/>
              </a:rPr>
              <a:t>– 1 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shot </a:t>
            </a:r>
            <a:r>
              <a:rPr sz="2200" dirty="0">
                <a:latin typeface="Georgia"/>
                <a:cs typeface="Georgia"/>
              </a:rPr>
              <a:t>in 8 </a:t>
            </a:r>
            <a:r>
              <a:rPr sz="2200" spc="-5" dirty="0">
                <a:latin typeface="Georgia"/>
                <a:cs typeface="Georgia"/>
              </a:rPr>
              <a:t>hours) for </a:t>
            </a:r>
            <a:r>
              <a:rPr sz="2200" spc="-10" dirty="0">
                <a:latin typeface="Georgia"/>
                <a:cs typeface="Georgia"/>
              </a:rPr>
              <a:t>flashlamp </a:t>
            </a:r>
            <a:r>
              <a:rPr sz="2200" spc="-5" dirty="0">
                <a:latin typeface="Georgia"/>
                <a:cs typeface="Georgia"/>
              </a:rPr>
              <a:t>pumped </a:t>
            </a:r>
            <a:r>
              <a:rPr sz="2200" spc="-10" dirty="0">
                <a:latin typeface="Georgia"/>
                <a:cs typeface="Georgia"/>
              </a:rPr>
              <a:t>laser, </a:t>
            </a:r>
            <a:r>
              <a:rPr sz="2200" spc="-5" dirty="0">
                <a:latin typeface="Georgia"/>
                <a:cs typeface="Georgia"/>
              </a:rPr>
              <a:t>and </a:t>
            </a:r>
            <a:r>
              <a:rPr sz="2200" dirty="0">
                <a:latin typeface="Georgia"/>
                <a:cs typeface="Georgia"/>
              </a:rPr>
              <a:t>~1 </a:t>
            </a:r>
            <a:r>
              <a:rPr sz="2200" spc="-10" dirty="0">
                <a:latin typeface="Georgia"/>
                <a:cs typeface="Georgia"/>
              </a:rPr>
              <a:t>Hz </a:t>
            </a:r>
            <a:r>
              <a:rPr sz="2200" dirty="0">
                <a:latin typeface="Georgia"/>
                <a:cs typeface="Georgia"/>
              </a:rPr>
              <a:t>for </a:t>
            </a:r>
            <a:r>
              <a:rPr sz="2200" spc="-5" dirty="0">
                <a:latin typeface="Georgia"/>
                <a:cs typeface="Georgia"/>
              </a:rPr>
              <a:t>diode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pumping.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982" y="556457"/>
            <a:ext cx="7578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Water-free</a:t>
            </a:r>
            <a:r>
              <a:rPr spc="-35" dirty="0"/>
              <a:t> </a:t>
            </a:r>
            <a:r>
              <a:rPr spc="-5" dirty="0"/>
              <a:t>pumping:</a:t>
            </a:r>
            <a:r>
              <a:rPr spc="-25" dirty="0"/>
              <a:t> </a:t>
            </a:r>
            <a:r>
              <a:rPr spc="-5" dirty="0"/>
              <a:t>overview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322" y="2060855"/>
            <a:ext cx="2611979" cy="14036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5944" y="4121195"/>
            <a:ext cx="3998595" cy="10833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l" rtl="0">
              <a:lnSpc>
                <a:spcPct val="94600"/>
              </a:lnSpc>
              <a:spcBef>
                <a:spcPts val="254"/>
              </a:spcBef>
            </a:pPr>
            <a:r>
              <a:rPr sz="2400" spc="-5" dirty="0">
                <a:latin typeface="Georgia"/>
                <a:cs typeface="Georgia"/>
              </a:rPr>
              <a:t>Side pumping with slab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geometry, </a:t>
            </a:r>
            <a:r>
              <a:rPr sz="2400" dirty="0">
                <a:latin typeface="Georgia"/>
                <a:cs typeface="Georgia"/>
              </a:rPr>
              <a:t>no </a:t>
            </a:r>
            <a:r>
              <a:rPr sz="2400" spc="-5" dirty="0">
                <a:latin typeface="Georgia"/>
                <a:cs typeface="Georgia"/>
              </a:rPr>
              <a:t>axial symmetry, </a:t>
            </a:r>
            <a:r>
              <a:rPr sz="2400" spc="-5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poor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beam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quality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3167" y="2033051"/>
            <a:ext cx="3478423" cy="15421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06504" y="4109676"/>
            <a:ext cx="4087495" cy="10833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just" rtl="0">
              <a:lnSpc>
                <a:spcPct val="94600"/>
              </a:lnSpc>
              <a:spcBef>
                <a:spcPts val="254"/>
              </a:spcBef>
            </a:pPr>
            <a:r>
              <a:rPr sz="2400" spc="-5" dirty="0">
                <a:latin typeface="Georgia"/>
                <a:cs typeface="Georgia"/>
              </a:rPr>
              <a:t>End-pumping: all laser crystal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side surface available for heat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transfer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942" y="556457"/>
            <a:ext cx="4840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QLI</a:t>
            </a:r>
            <a:r>
              <a:rPr spc="-35" dirty="0"/>
              <a:t> </a:t>
            </a:r>
            <a:r>
              <a:rPr spc="-5" dirty="0"/>
              <a:t>pumping</a:t>
            </a:r>
            <a:r>
              <a:rPr spc="-35" dirty="0"/>
              <a:t> </a:t>
            </a:r>
            <a:r>
              <a:rPr spc="-5" dirty="0"/>
              <a:t>setup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509" y="1645571"/>
            <a:ext cx="8498250" cy="1764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6305" y="3730949"/>
            <a:ext cx="11683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40295" y="3653543"/>
            <a:ext cx="8620760" cy="9099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 rtl="0">
              <a:lnSpc>
                <a:spcPct val="95000"/>
              </a:lnSpc>
              <a:spcBef>
                <a:spcPts val="220"/>
              </a:spcBef>
            </a:pPr>
            <a:r>
              <a:rPr sz="2000" dirty="0">
                <a:latin typeface="Georgia"/>
                <a:cs typeface="Georgia"/>
              </a:rPr>
              <a:t>LD – </a:t>
            </a:r>
            <a:r>
              <a:rPr sz="2000" spc="-5" dirty="0">
                <a:latin typeface="Georgia"/>
                <a:cs typeface="Georgia"/>
              </a:rPr>
              <a:t>laser diode array, </a:t>
            </a:r>
            <a:r>
              <a:rPr sz="2000" dirty="0">
                <a:latin typeface="Georgia"/>
                <a:cs typeface="Georgia"/>
              </a:rPr>
              <a:t>BSS - </a:t>
            </a:r>
            <a:r>
              <a:rPr sz="2000" spc="-5" dirty="0">
                <a:latin typeface="Georgia"/>
                <a:cs typeface="Georgia"/>
              </a:rPr>
              <a:t>pump </a:t>
            </a:r>
            <a:r>
              <a:rPr sz="2000" dirty="0">
                <a:latin typeface="Georgia"/>
                <a:cs typeface="Georgia"/>
              </a:rPr>
              <a:t>beam </a:t>
            </a:r>
            <a:r>
              <a:rPr sz="2000" spc="-5" dirty="0">
                <a:latin typeface="Georgia"/>
                <a:cs typeface="Georgia"/>
              </a:rPr>
              <a:t>shaping system, </a:t>
            </a:r>
            <a:r>
              <a:rPr sz="2000" dirty="0">
                <a:latin typeface="Georgia"/>
                <a:cs typeface="Georgia"/>
              </a:rPr>
              <a:t>RM – rear </a:t>
            </a:r>
            <a:r>
              <a:rPr sz="2000" spc="-5" dirty="0">
                <a:latin typeface="Georgia"/>
                <a:cs typeface="Georgia"/>
              </a:rPr>
              <a:t>mirror,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LR – </a:t>
            </a:r>
            <a:r>
              <a:rPr sz="2000" spc="-5" dirty="0">
                <a:latin typeface="Georgia"/>
                <a:cs typeface="Georgia"/>
              </a:rPr>
              <a:t>laser rod, </a:t>
            </a:r>
            <a:r>
              <a:rPr sz="2000" dirty="0">
                <a:latin typeface="Georgia"/>
                <a:cs typeface="Georgia"/>
              </a:rPr>
              <a:t>heatsink mounted, </a:t>
            </a:r>
            <a:r>
              <a:rPr sz="2000" spc="-5" dirty="0">
                <a:latin typeface="Georgia"/>
                <a:cs typeface="Georgia"/>
              </a:rPr>
              <a:t>P1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polariser, </a:t>
            </a:r>
            <a:r>
              <a:rPr sz="2000" dirty="0">
                <a:latin typeface="Georgia"/>
                <a:cs typeface="Georgia"/>
              </a:rPr>
              <a:t>QSW – </a:t>
            </a:r>
            <a:r>
              <a:rPr sz="2000" spc="-5" dirty="0">
                <a:latin typeface="Georgia"/>
                <a:cs typeface="Georgia"/>
              </a:rPr>
              <a:t>Q-switch cell, OC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output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coupler.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305" y="4779995"/>
            <a:ext cx="11683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0295" y="4702576"/>
            <a:ext cx="7543800" cy="6203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l" rtl="0">
              <a:lnSpc>
                <a:spcPts val="2280"/>
              </a:lnSpc>
              <a:spcBef>
                <a:spcPts val="275"/>
              </a:spcBef>
            </a:pPr>
            <a:r>
              <a:rPr sz="2000" spc="-5" dirty="0">
                <a:latin typeface="Georgia"/>
                <a:cs typeface="Georgia"/>
              </a:rPr>
              <a:t>Up </a:t>
            </a:r>
            <a:r>
              <a:rPr sz="2000" dirty="0">
                <a:latin typeface="Georgia"/>
                <a:cs typeface="Georgia"/>
              </a:rPr>
              <a:t>to 2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kW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pump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peak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power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can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coupled</a:t>
            </a:r>
            <a:r>
              <a:rPr sz="2000" dirty="0">
                <a:latin typeface="Georgia"/>
                <a:cs typeface="Georgia"/>
              </a:rPr>
              <a:t> to</a:t>
            </a:r>
            <a:r>
              <a:rPr sz="2000" spc="-5" dirty="0">
                <a:latin typeface="Georgia"/>
                <a:cs typeface="Georgia"/>
              </a:rPr>
              <a:t> the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rod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with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&gt;90%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efficiency.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305" y="5540674"/>
            <a:ext cx="11683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295" y="5462188"/>
            <a:ext cx="6562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eorgia"/>
                <a:cs typeface="Georgia"/>
              </a:rPr>
              <a:t>High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single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pass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gain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5" dirty="0">
                <a:latin typeface="Georgia"/>
                <a:cs typeface="Georgia"/>
              </a:rPr>
              <a:t> like</a:t>
            </a:r>
            <a:r>
              <a:rPr sz="2000" dirty="0">
                <a:latin typeface="Georgia"/>
                <a:cs typeface="Georgia"/>
              </a:rPr>
              <a:t> 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flashlamp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pumped systems.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895" y="1185031"/>
            <a:ext cx="8498205" cy="97599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22580" marR="5080" indent="-310515">
              <a:lnSpc>
                <a:spcPts val="3640"/>
              </a:lnSpc>
              <a:spcBef>
                <a:spcPts val="385"/>
              </a:spcBef>
            </a:pPr>
            <a:r>
              <a:rPr sz="3200" spc="-5" dirty="0">
                <a:latin typeface="Georgia"/>
                <a:cs typeface="Georgia"/>
              </a:rPr>
              <a:t>All our lasers </a:t>
            </a:r>
            <a:r>
              <a:rPr sz="3200" dirty="0">
                <a:latin typeface="Georgia"/>
                <a:cs typeface="Georgia"/>
              </a:rPr>
              <a:t>use </a:t>
            </a:r>
            <a:r>
              <a:rPr sz="3200" spc="-5" dirty="0">
                <a:latin typeface="Georgia"/>
                <a:cs typeface="Georgia"/>
              </a:rPr>
              <a:t>water-free, end-pumped laser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crystal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cooling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technology, invented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by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QLI.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84135" y="315854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135" y="399410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135" y="55219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Lucida Sans Unicode"/>
                <a:cs typeface="Lucida Sans Unicode"/>
              </a:rPr>
              <a:t>–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135" y="2298516"/>
            <a:ext cx="8325484" cy="35909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36550" marR="57785" indent="-324485" algn="l" rtl="0">
              <a:lnSpc>
                <a:spcPts val="2720"/>
              </a:lnSpc>
              <a:spcBef>
                <a:spcPts val="325"/>
              </a:spcBef>
              <a:tabLst>
                <a:tab pos="336550" algn="l"/>
              </a:tabLst>
            </a:pPr>
            <a:r>
              <a:rPr sz="2700" spc="150" baseline="12345" dirty="0">
                <a:latin typeface="Lucida Sans Unicode"/>
                <a:cs typeface="Lucida Sans Unicode"/>
              </a:rPr>
              <a:t>–	</a:t>
            </a:r>
            <a:r>
              <a:rPr sz="2400" spc="-5" dirty="0">
                <a:latin typeface="Georgia"/>
                <a:cs typeface="Georgia"/>
              </a:rPr>
              <a:t>Much better beam focusability than our competitors </a:t>
            </a:r>
            <a:r>
              <a:rPr sz="2400" dirty="0">
                <a:latin typeface="Georgia"/>
                <a:cs typeface="Georgia"/>
              </a:rPr>
              <a:t>– </a:t>
            </a:r>
            <a:r>
              <a:rPr sz="2400" spc="-5" dirty="0">
                <a:latin typeface="Georgia"/>
                <a:cs typeface="Georgia"/>
              </a:rPr>
              <a:t>easy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focus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small</a:t>
            </a:r>
            <a:r>
              <a:rPr sz="2400" spc="-10" dirty="0">
                <a:latin typeface="Georgia"/>
                <a:cs typeface="Georgia"/>
              </a:rPr>
              <a:t> spot.</a:t>
            </a:r>
            <a:endParaRPr sz="2400" dirty="0">
              <a:latin typeface="Georgia"/>
              <a:cs typeface="Georgia"/>
            </a:endParaRPr>
          </a:p>
          <a:p>
            <a:pPr marL="336550" marR="231775" algn="l" rtl="0">
              <a:lnSpc>
                <a:spcPts val="2720"/>
              </a:lnSpc>
              <a:spcBef>
                <a:spcPts val="1140"/>
              </a:spcBef>
            </a:pPr>
            <a:r>
              <a:rPr sz="2400" spc="-5" dirty="0">
                <a:latin typeface="Georgia"/>
                <a:cs typeface="Georgia"/>
              </a:rPr>
              <a:t>Short pulse duration in 750 ps -8 </a:t>
            </a:r>
            <a:r>
              <a:rPr sz="2400" dirty="0">
                <a:latin typeface="Georgia"/>
                <a:cs typeface="Georgia"/>
              </a:rPr>
              <a:t>ns </a:t>
            </a:r>
            <a:r>
              <a:rPr sz="2400" spc="-5" dirty="0">
                <a:latin typeface="Georgia"/>
                <a:cs typeface="Georgia"/>
              </a:rPr>
              <a:t>range </a:t>
            </a:r>
            <a:r>
              <a:rPr sz="2400" dirty="0">
                <a:latin typeface="Georgia"/>
                <a:cs typeface="Georgia"/>
              </a:rPr>
              <a:t>(in </a:t>
            </a:r>
            <a:r>
              <a:rPr sz="2400" spc="-5" dirty="0">
                <a:latin typeface="Georgia"/>
                <a:cs typeface="Georgia"/>
              </a:rPr>
              <a:t>laboratory </a:t>
            </a:r>
            <a:r>
              <a:rPr sz="2400" dirty="0">
                <a:latin typeface="Georgia"/>
                <a:cs typeface="Georgia"/>
              </a:rPr>
              <a:t>: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down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500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ps).</a:t>
            </a:r>
            <a:endParaRPr sz="2400" dirty="0">
              <a:latin typeface="Georgia"/>
              <a:cs typeface="Georgia"/>
            </a:endParaRPr>
          </a:p>
          <a:p>
            <a:pPr marL="336550" marR="5080" algn="l" rtl="0">
              <a:lnSpc>
                <a:spcPct val="94600"/>
              </a:lnSpc>
              <a:spcBef>
                <a:spcPts val="1070"/>
              </a:spcBef>
            </a:pPr>
            <a:r>
              <a:rPr sz="2400" spc="-5" dirty="0">
                <a:latin typeface="Georgia"/>
                <a:cs typeface="Georgia"/>
              </a:rPr>
              <a:t>Energy efficient </a:t>
            </a:r>
            <a:r>
              <a:rPr sz="2400" dirty="0">
                <a:latin typeface="Georgia"/>
                <a:cs typeface="Georgia"/>
              </a:rPr>
              <a:t>( </a:t>
            </a:r>
            <a:r>
              <a:rPr sz="2400" spc="-5" dirty="0">
                <a:latin typeface="Georgia"/>
                <a:cs typeface="Georgia"/>
              </a:rPr>
              <a:t>typical power consumption </a:t>
            </a:r>
            <a:r>
              <a:rPr sz="2400" dirty="0">
                <a:latin typeface="Georgia"/>
                <a:cs typeface="Georgia"/>
              </a:rPr>
              <a:t>&lt;100W, </a:t>
            </a:r>
            <a:r>
              <a:rPr sz="2400" spc="-5" dirty="0">
                <a:latin typeface="Georgia"/>
                <a:cs typeface="Georgia"/>
              </a:rPr>
              <a:t>some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models </a:t>
            </a:r>
            <a:r>
              <a:rPr sz="2400" dirty="0">
                <a:latin typeface="Georgia"/>
                <a:cs typeface="Georgia"/>
              </a:rPr>
              <a:t>~10 </a:t>
            </a:r>
            <a:r>
              <a:rPr sz="2400" spc="-5" dirty="0">
                <a:latin typeface="Georgia"/>
                <a:cs typeface="Georgia"/>
              </a:rPr>
              <a:t>W) </a:t>
            </a:r>
            <a:r>
              <a:rPr sz="2400" dirty="0">
                <a:latin typeface="Georgia"/>
                <a:cs typeface="Georgia"/>
              </a:rPr>
              <a:t>- </a:t>
            </a:r>
            <a:r>
              <a:rPr sz="2400" spc="-5" dirty="0">
                <a:latin typeface="Georgia"/>
                <a:cs typeface="Georgia"/>
              </a:rPr>
              <a:t>advantage for portable, multichannel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systems. By factor of ~10 better than flashlamp pumped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lasers.</a:t>
            </a:r>
            <a:endParaRPr sz="2400" dirty="0">
              <a:latin typeface="Georgia"/>
              <a:cs typeface="Georgia"/>
            </a:endParaRPr>
          </a:p>
          <a:p>
            <a:pPr marL="336550" algn="l" rtl="0">
              <a:lnSpc>
                <a:spcPct val="100000"/>
              </a:lnSpc>
              <a:spcBef>
                <a:spcPts val="980"/>
              </a:spcBef>
            </a:pPr>
            <a:r>
              <a:rPr sz="2400" spc="-5" dirty="0">
                <a:latin typeface="Georgia"/>
                <a:cs typeface="Georgia"/>
              </a:rPr>
              <a:t>No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water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inside: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it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real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turn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key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system.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7024" y="369628"/>
            <a:ext cx="6476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Our</a:t>
            </a:r>
            <a:r>
              <a:rPr spc="-25" dirty="0"/>
              <a:t> </a:t>
            </a:r>
            <a:r>
              <a:rPr spc="-5" dirty="0"/>
              <a:t>technology</a:t>
            </a:r>
            <a:r>
              <a:rPr spc="-20" dirty="0"/>
              <a:t> </a:t>
            </a:r>
            <a:r>
              <a:rPr spc="-5" dirty="0"/>
              <a:t>advantage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334" y="556457"/>
            <a:ext cx="7398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Pushing</a:t>
            </a:r>
            <a:r>
              <a:rPr spc="-10" dirty="0"/>
              <a:t> </a:t>
            </a:r>
            <a:r>
              <a:rPr spc="-5" dirty="0"/>
              <a:t>our</a:t>
            </a:r>
            <a:r>
              <a:rPr spc="-10" dirty="0"/>
              <a:t> </a:t>
            </a:r>
            <a:r>
              <a:rPr spc="-5" dirty="0"/>
              <a:t>technology limits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/>
              <a:t>2021-09-09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5" dirty="0"/>
              <a:t>Page</a:t>
            </a:r>
            <a:r>
              <a:rPr spc="-45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847781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02" y="1723232"/>
            <a:ext cx="8105140" cy="27725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48640" algn="l" rtl="0">
              <a:lnSpc>
                <a:spcPts val="3650"/>
              </a:lnSpc>
              <a:spcBef>
                <a:spcPts val="380"/>
              </a:spcBef>
            </a:pPr>
            <a:r>
              <a:rPr sz="3200" dirty="0">
                <a:latin typeface="Georgia"/>
                <a:cs typeface="Georgia"/>
              </a:rPr>
              <a:t>&gt;5W </a:t>
            </a:r>
            <a:r>
              <a:rPr sz="3200" spc="-5" dirty="0">
                <a:latin typeface="Georgia"/>
                <a:cs typeface="Georgia"/>
              </a:rPr>
              <a:t>average power, &gt;120 mJ pulse enegy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produced.</a:t>
            </a:r>
            <a:endParaRPr sz="3200" dirty="0">
              <a:latin typeface="Georgia"/>
              <a:cs typeface="Georgia"/>
            </a:endParaRPr>
          </a:p>
          <a:p>
            <a:pPr marL="12700" algn="l" rtl="0">
              <a:lnSpc>
                <a:spcPct val="100000"/>
              </a:lnSpc>
              <a:spcBef>
                <a:spcPts val="1130"/>
              </a:spcBef>
            </a:pPr>
            <a:r>
              <a:rPr sz="3200" spc="-5" dirty="0">
                <a:latin typeface="Georgia"/>
                <a:cs typeface="Georgia"/>
              </a:rPr>
              <a:t>Wavelength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range from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210</a:t>
            </a:r>
            <a:r>
              <a:rPr sz="3200" dirty="0">
                <a:latin typeface="Georgia"/>
                <a:cs typeface="Georgia"/>
              </a:rPr>
              <a:t> nm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–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4.5</a:t>
            </a:r>
            <a:r>
              <a:rPr sz="3200" spc="45" dirty="0">
                <a:latin typeface="Georgia"/>
                <a:cs typeface="Georgia"/>
              </a:rPr>
              <a:t> </a:t>
            </a:r>
            <a:r>
              <a:rPr sz="3200" spc="10" dirty="0">
                <a:latin typeface="Georgia"/>
                <a:cs typeface="Georgia"/>
              </a:rPr>
              <a:t>µm.</a:t>
            </a:r>
            <a:endParaRPr sz="3200" dirty="0">
              <a:latin typeface="Georgia"/>
              <a:cs typeface="Georgia"/>
            </a:endParaRPr>
          </a:p>
          <a:p>
            <a:pPr marL="12700" marR="5080" algn="l" rtl="0">
              <a:lnSpc>
                <a:spcPts val="3650"/>
              </a:lnSpc>
              <a:spcBef>
                <a:spcPts val="1510"/>
              </a:spcBef>
            </a:pPr>
            <a:r>
              <a:rPr sz="3200" spc="-5" dirty="0">
                <a:latin typeface="Georgia"/>
                <a:cs typeface="Georgia"/>
              </a:rPr>
              <a:t>Development ongoing for </a:t>
            </a:r>
            <a:r>
              <a:rPr sz="3200" dirty="0">
                <a:latin typeface="Georgia"/>
                <a:cs typeface="Georgia"/>
              </a:rPr>
              <a:t>up </a:t>
            </a:r>
            <a:r>
              <a:rPr sz="3200" spc="-5" dirty="0">
                <a:latin typeface="Georgia"/>
                <a:cs typeface="Georgia"/>
              </a:rPr>
              <a:t>to </a:t>
            </a:r>
            <a:r>
              <a:rPr sz="3200" dirty="0">
                <a:latin typeface="Georgia"/>
                <a:cs typeface="Georgia"/>
              </a:rPr>
              <a:t>10 W </a:t>
            </a:r>
            <a:r>
              <a:rPr sz="3200" spc="-5" dirty="0">
                <a:latin typeface="Georgia"/>
                <a:cs typeface="Georgia"/>
              </a:rPr>
              <a:t>average </a:t>
            </a:r>
            <a:r>
              <a:rPr sz="3200" spc="-7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power… 200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mJ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at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50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Hz.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2955144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3597752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Lucida Sans Unicode"/>
                <a:cs typeface="Lucida Sans Unicode"/>
              </a:rPr>
              <a:t>●</a:t>
            </a:r>
            <a:endParaRPr sz="14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1394</Words>
  <Application>Microsoft Office PowerPoint</Application>
  <PresentationFormat>Custom</PresentationFormat>
  <Paragraphs>268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Innovative lasers</vt:lpstr>
      <vt:lpstr>Contents</vt:lpstr>
      <vt:lpstr>QLI: Introduction</vt:lpstr>
      <vt:lpstr>What we are doing?</vt:lpstr>
      <vt:lpstr>From flashlamp to diode pumping</vt:lpstr>
      <vt:lpstr>Water-free pumping: overview</vt:lpstr>
      <vt:lpstr>QLI pumping setup</vt:lpstr>
      <vt:lpstr>Our technology advantage</vt:lpstr>
      <vt:lpstr>Pushing our technology limits</vt:lpstr>
      <vt:lpstr>Customizations</vt:lpstr>
      <vt:lpstr>Product lines</vt:lpstr>
      <vt:lpstr>Updated product families</vt:lpstr>
      <vt:lpstr>Introduced recently</vt:lpstr>
      <vt:lpstr>All our lasers have similar design...</vt:lpstr>
      <vt:lpstr>Compact packaging</vt:lpstr>
      <vt:lpstr>Q1 series beam profiles</vt:lpstr>
      <vt:lpstr>Q2 and Q2HE</vt:lpstr>
      <vt:lpstr>Typical near field beam profiles</vt:lpstr>
      <vt:lpstr>Focusability, M2 factor</vt:lpstr>
      <vt:lpstr>Pulse waveforms</vt:lpstr>
      <vt:lpstr>Pulse waveform – 2.5 ns version</vt:lpstr>
      <vt:lpstr>Q-SPARK</vt:lpstr>
      <vt:lpstr>Q-SHIFT</vt:lpstr>
      <vt:lpstr>Principle of operation</vt:lpstr>
      <vt:lpstr>Principle of operation</vt:lpstr>
      <vt:lpstr>Q-TUNE all-in-one OPO system</vt:lpstr>
      <vt:lpstr>Q-TUNE tuning curve</vt:lpstr>
      <vt:lpstr>What is inside the box?</vt:lpstr>
      <vt:lpstr>Q-TUNE-G</vt:lpstr>
      <vt:lpstr>Q-TUNE-IR</vt:lpstr>
      <vt:lpstr>Software control</vt:lpstr>
      <vt:lpstr>Beam profiles ( 1 mJ version)</vt:lpstr>
      <vt:lpstr>Pulse waveform</vt:lpstr>
      <vt:lpstr>Our customers</vt:lpstr>
      <vt:lpstr>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lasers</dc:title>
  <dc:creator>Andrius Rinkevicius</dc:creator>
  <cp:lastModifiedBy>Office</cp:lastModifiedBy>
  <cp:revision>2</cp:revision>
  <dcterms:created xsi:type="dcterms:W3CDTF">2021-12-27T10:38:33Z</dcterms:created>
  <dcterms:modified xsi:type="dcterms:W3CDTF">2021-12-27T10:42:37Z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2021-09-09T00:00:00Z</vt:filetime>
  </property>
  <property fmtid="{D5CDD505-2E9C-101B-9397-08002B2CF9AE}" pid="3" name="Creator">
    <vt:lpwstr>Impress</vt:lpwstr>
  </property>
  <property fmtid="{D5CDD505-2E9C-101B-9397-08002B2CF9AE}" pid="4" name="LastSaved">
    <vt:filetime>2021-12-27T00:00:00Z</vt:filetime>
  </property>
</Properties>
</file>